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320" r:id="rId3"/>
    <p:sldId id="321" r:id="rId4"/>
    <p:sldId id="301" r:id="rId5"/>
    <p:sldId id="302" r:id="rId6"/>
    <p:sldId id="300" r:id="rId7"/>
    <p:sldId id="304" r:id="rId8"/>
    <p:sldId id="303" r:id="rId9"/>
    <p:sldId id="305" r:id="rId10"/>
    <p:sldId id="306" r:id="rId11"/>
    <p:sldId id="307" r:id="rId12"/>
    <p:sldId id="308" r:id="rId13"/>
    <p:sldId id="309" r:id="rId14"/>
    <p:sldId id="310" r:id="rId15"/>
    <p:sldId id="311" r:id="rId16"/>
    <p:sldId id="312" r:id="rId17"/>
    <p:sldId id="313" r:id="rId18"/>
    <p:sldId id="314" r:id="rId19"/>
    <p:sldId id="315" r:id="rId20"/>
    <p:sldId id="316" r:id="rId21"/>
    <p:sldId id="317" r:id="rId22"/>
    <p:sldId id="318" r:id="rId23"/>
    <p:sldId id="319" r:id="rId24"/>
    <p:sldId id="322" r:id="rId25"/>
    <p:sldId id="257" r:id="rId26"/>
    <p:sldId id="258" r:id="rId27"/>
    <p:sldId id="259" r:id="rId28"/>
    <p:sldId id="260" r:id="rId29"/>
    <p:sldId id="261" r:id="rId30"/>
    <p:sldId id="262" r:id="rId31"/>
    <p:sldId id="263" r:id="rId32"/>
    <p:sldId id="264" r:id="rId33"/>
    <p:sldId id="265" r:id="rId34"/>
    <p:sldId id="266" r:id="rId35"/>
    <p:sldId id="267" r:id="rId36"/>
    <p:sldId id="268" r:id="rId37"/>
    <p:sldId id="269" r:id="rId38"/>
    <p:sldId id="270" r:id="rId39"/>
    <p:sldId id="271" r:id="rId40"/>
    <p:sldId id="272" r:id="rId41"/>
    <p:sldId id="273" r:id="rId42"/>
    <p:sldId id="274" r:id="rId43"/>
    <p:sldId id="275" r:id="rId44"/>
    <p:sldId id="276" r:id="rId45"/>
    <p:sldId id="277" r:id="rId46"/>
    <p:sldId id="278" r:id="rId47"/>
    <p:sldId id="279" r:id="rId48"/>
    <p:sldId id="280" r:id="rId49"/>
    <p:sldId id="281" r:id="rId50"/>
    <p:sldId id="282" r:id="rId51"/>
    <p:sldId id="283" r:id="rId52"/>
    <p:sldId id="284" r:id="rId53"/>
    <p:sldId id="285" r:id="rId54"/>
    <p:sldId id="286" r:id="rId55"/>
    <p:sldId id="287"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59CA"/>
    <a:srgbClr val="DF35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04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0.wmf"/><Relationship Id="rId7" Type="http://schemas.openxmlformats.org/officeDocument/2006/relationships/image" Target="../media/image44.wmf"/><Relationship Id="rId2" Type="http://schemas.openxmlformats.org/officeDocument/2006/relationships/image" Target="../media/image39.wmf"/><Relationship Id="rId1" Type="http://schemas.openxmlformats.org/officeDocument/2006/relationships/image" Target="../media/image38.wmf"/><Relationship Id="rId6" Type="http://schemas.openxmlformats.org/officeDocument/2006/relationships/image" Target="../media/image43.wmf"/><Relationship Id="rId5" Type="http://schemas.openxmlformats.org/officeDocument/2006/relationships/image" Target="../media/image42.wmf"/><Relationship Id="rId4" Type="http://schemas.openxmlformats.org/officeDocument/2006/relationships/image" Target="../media/image4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Friday, March 29,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Friday, March 29,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Friday, March 29,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ro-RO"/>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Text Placeholder 3"/>
          <p:cNvSpPr>
            <a:spLocks noGrp="1"/>
          </p:cNvSpPr>
          <p:nvPr>
            <p:ph type="body"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B982B896-BF3D-48EA-9AB8-1C66653CA033}" type="slidenum">
              <a:rPr lang="en-US"/>
              <a:pPr/>
              <a:t>‹#›</a:t>
            </a:fld>
            <a:endParaRPr lang="en-US"/>
          </a:p>
        </p:txBody>
      </p:sp>
    </p:spTree>
    <p:extLst>
      <p:ext uri="{BB962C8B-B14F-4D97-AF65-F5344CB8AC3E}">
        <p14:creationId xmlns:p14="http://schemas.microsoft.com/office/powerpoint/2010/main" val="1835108071"/>
      </p:ext>
    </p:extLst>
  </p:cSld>
  <p:clrMapOvr>
    <a:masterClrMapping/>
  </p:clrMapOvr>
  <p:transition>
    <p:blinds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ro-RO"/>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788BE867-29DD-481E-9395-9393F110CFE8}" type="slidenum">
              <a:rPr lang="en-US"/>
              <a:pPr/>
              <a:t>‹#›</a:t>
            </a:fld>
            <a:endParaRPr lang="en-US"/>
          </a:p>
        </p:txBody>
      </p:sp>
    </p:spTree>
    <p:extLst>
      <p:ext uri="{BB962C8B-B14F-4D97-AF65-F5344CB8AC3E}">
        <p14:creationId xmlns:p14="http://schemas.microsoft.com/office/powerpoint/2010/main" val="4036099959"/>
      </p:ext>
    </p:extLst>
  </p:cSld>
  <p:clrMapOvr>
    <a:masterClrMapping/>
  </p:clrMapOvr>
  <p:transition>
    <p:blinds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ro-RO"/>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8285298C-040C-4107-A46D-1ACA667461DC}" type="slidenum">
              <a:rPr lang="en-US"/>
              <a:pPr/>
              <a:t>‹#›</a:t>
            </a:fld>
            <a:endParaRPr lang="en-US"/>
          </a:p>
        </p:txBody>
      </p:sp>
    </p:spTree>
    <p:extLst>
      <p:ext uri="{BB962C8B-B14F-4D97-AF65-F5344CB8AC3E}">
        <p14:creationId xmlns:p14="http://schemas.microsoft.com/office/powerpoint/2010/main" val="65113512"/>
      </p:ext>
    </p:extLst>
  </p:cSld>
  <p:clrMapOvr>
    <a:masterClrMapping/>
  </p:clrMapOvr>
  <p:transition>
    <p:blinds dir="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ro-RO"/>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7" name="Date Placeholder 6"/>
          <p:cNvSpPr>
            <a:spLocks noGrp="1"/>
          </p:cNvSpPr>
          <p:nvPr>
            <p:ph type="dt" sz="half" idx="10"/>
          </p:nvPr>
        </p:nvSpPr>
        <p:spPr>
          <a:xfrm>
            <a:off x="457200" y="6245225"/>
            <a:ext cx="2133600" cy="476250"/>
          </a:xfrm>
        </p:spPr>
        <p:txBody>
          <a:bodyPr/>
          <a:lstStyle>
            <a:lvl1pPr>
              <a:defRPr/>
            </a:lvl1pPr>
          </a:lstStyle>
          <a:p>
            <a:endParaRPr lang="en-US"/>
          </a:p>
        </p:txBody>
      </p:sp>
      <p:sp>
        <p:nvSpPr>
          <p:cNvPr id="8" name="Footer Placeholder 7"/>
          <p:cNvSpPr>
            <a:spLocks noGrp="1"/>
          </p:cNvSpPr>
          <p:nvPr>
            <p:ph type="ftr" sz="quarter" idx="11"/>
          </p:nvPr>
        </p:nvSpPr>
        <p:spPr>
          <a:xfrm>
            <a:off x="3124200" y="6245225"/>
            <a:ext cx="2895600" cy="476250"/>
          </a:xfrm>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p:spPr>
        <p:txBody>
          <a:bodyPr/>
          <a:lstStyle>
            <a:lvl1pPr>
              <a:defRPr/>
            </a:lvl1pPr>
          </a:lstStyle>
          <a:p>
            <a:fld id="{89DA3FEC-9C77-477B-AA3C-3CB50DE3457D}" type="slidenum">
              <a:rPr lang="en-US"/>
              <a:pPr/>
              <a:t>‹#›</a:t>
            </a:fld>
            <a:endParaRPr lang="en-US"/>
          </a:p>
        </p:txBody>
      </p:sp>
    </p:spTree>
    <p:extLst>
      <p:ext uri="{BB962C8B-B14F-4D97-AF65-F5344CB8AC3E}">
        <p14:creationId xmlns:p14="http://schemas.microsoft.com/office/powerpoint/2010/main" val="3372194699"/>
      </p:ext>
    </p:extLst>
  </p:cSld>
  <p:clrMapOvr>
    <a:masterClrMapping/>
  </p:clrMapOvr>
  <p:transition>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Friday, March 29,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Friday, March 29,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Friday, March 29, 2013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Friday, March 29, 2013</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Friday, March 29, 2013</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Friday, March 29, 2013</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Friday, March 29, 2013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Friday, March 29, 2013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Friday, March 29, 2013</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 id="2147483973" r:id="rId13"/>
    <p:sldLayoutId id="2147483974" r:id="rId14"/>
    <p:sldLayoutId id="2147483975" r:id="rId15"/>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3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13.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4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6.xml"/><Relationship Id="rId5" Type="http://schemas.openxmlformats.org/officeDocument/2006/relationships/image" Target="../media/image30.png"/><Relationship Id="rId4" Type="http://schemas.openxmlformats.org/officeDocument/2006/relationships/image" Target="../media/image29.png"/></Relationships>
</file>

<file path=ppt/slides/_rels/slide42.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14.xml"/><Relationship Id="rId4" Type="http://schemas.openxmlformats.org/officeDocument/2006/relationships/image" Target="../media/image35.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7.wmf"/><Relationship Id="rId5" Type="http://schemas.openxmlformats.org/officeDocument/2006/relationships/oleObject" Target="../embeddings/oleObject2.bin"/><Relationship Id="rId4" Type="http://schemas.openxmlformats.org/officeDocument/2006/relationships/image" Target="../media/image36.wmf"/></Relationships>
</file>

<file path=ppt/slides/_rels/slide51.xml.rels><?xml version="1.0" encoding="UTF-8" standalone="yes"?>
<Relationships xmlns="http://schemas.openxmlformats.org/package/2006/relationships"><Relationship Id="rId8" Type="http://schemas.openxmlformats.org/officeDocument/2006/relationships/image" Target="../media/image40.wmf"/><Relationship Id="rId13" Type="http://schemas.openxmlformats.org/officeDocument/2006/relationships/oleObject" Target="../embeddings/oleObject8.bin"/><Relationship Id="rId3" Type="http://schemas.openxmlformats.org/officeDocument/2006/relationships/oleObject" Target="../embeddings/oleObject3.bin"/><Relationship Id="rId7" Type="http://schemas.openxmlformats.org/officeDocument/2006/relationships/oleObject" Target="../embeddings/oleObject5.bin"/><Relationship Id="rId12" Type="http://schemas.openxmlformats.org/officeDocument/2006/relationships/image" Target="../media/image42.wmf"/><Relationship Id="rId2" Type="http://schemas.openxmlformats.org/officeDocument/2006/relationships/slideLayout" Target="../slideLayouts/slideLayout15.xml"/><Relationship Id="rId16" Type="http://schemas.openxmlformats.org/officeDocument/2006/relationships/image" Target="../media/image44.wmf"/><Relationship Id="rId1" Type="http://schemas.openxmlformats.org/officeDocument/2006/relationships/vmlDrawing" Target="../drawings/vmlDrawing2.vml"/><Relationship Id="rId6" Type="http://schemas.openxmlformats.org/officeDocument/2006/relationships/image" Target="../media/image39.wmf"/><Relationship Id="rId11" Type="http://schemas.openxmlformats.org/officeDocument/2006/relationships/oleObject" Target="../embeddings/oleObject7.bin"/><Relationship Id="rId5" Type="http://schemas.openxmlformats.org/officeDocument/2006/relationships/oleObject" Target="../embeddings/oleObject4.bin"/><Relationship Id="rId15" Type="http://schemas.openxmlformats.org/officeDocument/2006/relationships/oleObject" Target="../embeddings/oleObject9.bin"/><Relationship Id="rId10" Type="http://schemas.openxmlformats.org/officeDocument/2006/relationships/image" Target="../media/image41.wmf"/><Relationship Id="rId4" Type="http://schemas.openxmlformats.org/officeDocument/2006/relationships/image" Target="../media/image38.wmf"/><Relationship Id="rId9" Type="http://schemas.openxmlformats.org/officeDocument/2006/relationships/oleObject" Target="../embeddings/oleObject6.bin"/><Relationship Id="rId14" Type="http://schemas.openxmlformats.org/officeDocument/2006/relationships/image" Target="../media/image43.wmf"/></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slideLayout" Target="../slideLayouts/slideLayout2.xml"/><Relationship Id="rId4" Type="http://schemas.openxmlformats.org/officeDocument/2006/relationships/image" Target="../media/image48.wmf"/></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t-BR" sz="3600" dirty="0"/>
              <a:t>Dialog </a:t>
            </a:r>
            <a:r>
              <a:rPr lang="pt-BR" sz="3600" dirty="0" smtClean="0"/>
              <a:t>MODELS, description </a:t>
            </a:r>
            <a:r>
              <a:rPr lang="pt-BR" sz="3600" dirty="0"/>
              <a:t>languages and notations</a:t>
            </a:r>
            <a:endParaRPr lang="ro-RO" sz="3600" dirty="0"/>
          </a:p>
        </p:txBody>
      </p:sp>
      <p:sp>
        <p:nvSpPr>
          <p:cNvPr id="3" name="Subtitle 2"/>
          <p:cNvSpPr>
            <a:spLocks noGrp="1"/>
          </p:cNvSpPr>
          <p:nvPr>
            <p:ph type="subTitle" idx="1"/>
          </p:nvPr>
        </p:nvSpPr>
        <p:spPr/>
        <p:txBody>
          <a:bodyPr/>
          <a:lstStyle/>
          <a:p>
            <a:r>
              <a:rPr lang="en-US" dirty="0" smtClean="0"/>
              <a:t>Lecture 5</a:t>
            </a:r>
            <a:endParaRPr lang="ro-RO" dirty="0"/>
          </a:p>
        </p:txBody>
      </p:sp>
    </p:spTree>
    <p:extLst>
      <p:ext uri="{BB962C8B-B14F-4D97-AF65-F5344CB8AC3E}">
        <p14:creationId xmlns:p14="http://schemas.microsoft.com/office/powerpoint/2010/main" val="19994808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Seeheim</a:t>
            </a:r>
            <a:r>
              <a:rPr lang="en-US" dirty="0" smtClean="0"/>
              <a:t> model</a:t>
            </a:r>
            <a:endParaRPr lang="ro-RO" dirty="0"/>
          </a:p>
        </p:txBody>
      </p:sp>
      <p:sp>
        <p:nvSpPr>
          <p:cNvPr id="3" name="Content Placeholder 2"/>
          <p:cNvSpPr>
            <a:spLocks noGrp="1"/>
          </p:cNvSpPr>
          <p:nvPr>
            <p:ph idx="1"/>
          </p:nvPr>
        </p:nvSpPr>
        <p:spPr/>
        <p:txBody>
          <a:bodyPr/>
          <a:lstStyle/>
          <a:p>
            <a:r>
              <a:rPr lang="en-US" dirty="0" smtClean="0"/>
              <a:t>Direct manipulation – </a:t>
            </a:r>
            <a:r>
              <a:rPr lang="en-US" dirty="0" err="1" smtClean="0"/>
              <a:t>Seeheim</a:t>
            </a:r>
            <a:r>
              <a:rPr lang="en-US" dirty="0" smtClean="0"/>
              <a:t> model? (interleaving </a:t>
            </a:r>
            <a:r>
              <a:rPr lang="en-US" dirty="0"/>
              <a:t>system feedback with user’s </a:t>
            </a:r>
            <a:r>
              <a:rPr lang="en-US" dirty="0" smtClean="0"/>
              <a:t>inputs)</a:t>
            </a:r>
            <a:endParaRPr lang="ro-RO" dirty="0"/>
          </a:p>
        </p:txBody>
      </p:sp>
    </p:spTree>
    <p:extLst>
      <p:ext uri="{BB962C8B-B14F-4D97-AF65-F5344CB8AC3E}">
        <p14:creationId xmlns:p14="http://schemas.microsoft.com/office/powerpoint/2010/main" val="41301234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ARCH/SLINKY MODEL </a:t>
            </a:r>
            <a:r>
              <a:rPr lang="ro-RO" b="1" dirty="0"/>
              <a:t/>
            </a:r>
            <a:br>
              <a:rPr lang="ro-RO" b="1" dirty="0"/>
            </a:br>
            <a:endParaRPr lang="ro-RO" dirty="0"/>
          </a:p>
        </p:txBody>
      </p:sp>
      <p:sp>
        <p:nvSpPr>
          <p:cNvPr id="3" name="Content Placeholder 2"/>
          <p:cNvSpPr>
            <a:spLocks noGrp="1"/>
          </p:cNvSpPr>
          <p:nvPr>
            <p:ph idx="1"/>
          </p:nvPr>
        </p:nvSpPr>
        <p:spPr/>
        <p:txBody>
          <a:bodyPr/>
          <a:lstStyle/>
          <a:p>
            <a:r>
              <a:rPr lang="en-US" dirty="0"/>
              <a:t>decomposition similar </a:t>
            </a:r>
            <a:r>
              <a:rPr lang="en-US" dirty="0" smtClean="0"/>
              <a:t>to </a:t>
            </a:r>
            <a:r>
              <a:rPr lang="en-US" dirty="0" err="1" smtClean="0"/>
              <a:t>Seeheim</a:t>
            </a:r>
            <a:endParaRPr lang="en-US" dirty="0" smtClean="0"/>
          </a:p>
          <a:p>
            <a:r>
              <a:rPr lang="en-US" dirty="0" smtClean="0"/>
              <a:t>improvements:</a:t>
            </a:r>
          </a:p>
          <a:p>
            <a:pPr lvl="1"/>
            <a:r>
              <a:rPr lang="en-US" dirty="0" smtClean="0"/>
              <a:t> </a:t>
            </a:r>
            <a:r>
              <a:rPr lang="en-US" dirty="0"/>
              <a:t>a clearer identification of the level of abstraction of each </a:t>
            </a:r>
            <a:r>
              <a:rPr lang="en-US" dirty="0" smtClean="0"/>
              <a:t>component</a:t>
            </a:r>
          </a:p>
          <a:p>
            <a:pPr lvl="1"/>
            <a:endParaRPr lang="en-US" dirty="0" smtClean="0"/>
          </a:p>
          <a:p>
            <a:pPr lvl="1"/>
            <a:r>
              <a:rPr lang="en-US" dirty="0" smtClean="0"/>
              <a:t>an </a:t>
            </a:r>
            <a:r>
              <a:rPr lang="en-US" dirty="0"/>
              <a:t>explicit definition of the data structures exchanged between the </a:t>
            </a:r>
            <a:r>
              <a:rPr lang="en-US" dirty="0" smtClean="0"/>
              <a:t>components</a:t>
            </a:r>
          </a:p>
          <a:p>
            <a:pPr lvl="1"/>
            <a:endParaRPr lang="en-US" dirty="0" smtClean="0"/>
          </a:p>
          <a:p>
            <a:pPr lvl="1"/>
            <a:r>
              <a:rPr lang="en-US" dirty="0" smtClean="0"/>
              <a:t>adaptors </a:t>
            </a:r>
            <a:r>
              <a:rPr lang="en-US" dirty="0"/>
              <a:t>between the major components of the structure to improve modifiability and </a:t>
            </a:r>
            <a:r>
              <a:rPr lang="en-US" dirty="0" smtClean="0"/>
              <a:t>portability</a:t>
            </a:r>
          </a:p>
          <a:p>
            <a:pPr lvl="1"/>
            <a:endParaRPr lang="en-US" dirty="0" smtClean="0"/>
          </a:p>
          <a:p>
            <a:pPr lvl="1"/>
            <a:r>
              <a:rPr lang="en-US" dirty="0" smtClean="0"/>
              <a:t> </a:t>
            </a:r>
            <a:r>
              <a:rPr lang="en-US" dirty="0"/>
              <a:t>and the slinky meta-model to balance functions allocation across the system.</a:t>
            </a:r>
            <a:endParaRPr lang="ro-RO"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8452" y="304800"/>
            <a:ext cx="2475548" cy="2035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20537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ARCH/SLINKY MODEL</a:t>
            </a:r>
            <a:endParaRPr lang="ro-RO"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5400" y="2466770"/>
            <a:ext cx="5271838" cy="25289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25277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ARCH/SLINKY MODEL</a:t>
            </a:r>
            <a:endParaRPr lang="ro-RO" dirty="0"/>
          </a:p>
        </p:txBody>
      </p:sp>
      <p:sp>
        <p:nvSpPr>
          <p:cNvPr id="3" name="Content Placeholder 2"/>
          <p:cNvSpPr>
            <a:spLocks noGrp="1"/>
          </p:cNvSpPr>
          <p:nvPr>
            <p:ph idx="1"/>
          </p:nvPr>
        </p:nvSpPr>
        <p:spPr/>
        <p:txBody>
          <a:bodyPr>
            <a:normAutofit fontScale="85000" lnSpcReduction="20000"/>
          </a:bodyPr>
          <a:lstStyle/>
          <a:p>
            <a:r>
              <a:rPr lang="en-US" b="1" dirty="0"/>
              <a:t>The Functional </a:t>
            </a:r>
            <a:r>
              <a:rPr lang="en-US" b="1" dirty="0" smtClean="0"/>
              <a:t>Components (The Application in </a:t>
            </a:r>
            <a:r>
              <a:rPr lang="en-US" b="1" dirty="0" err="1" smtClean="0"/>
              <a:t>Seeheim</a:t>
            </a:r>
            <a:r>
              <a:rPr lang="en-US" b="1" dirty="0" smtClean="0"/>
              <a:t>)</a:t>
            </a:r>
          </a:p>
          <a:p>
            <a:endParaRPr lang="en-US" dirty="0" smtClean="0"/>
          </a:p>
          <a:p>
            <a:r>
              <a:rPr lang="en-US" dirty="0" smtClean="0"/>
              <a:t>the </a:t>
            </a:r>
            <a:r>
              <a:rPr lang="en-US" dirty="0"/>
              <a:t>Application (also called the Functional Core) covers the domain-dependent concepts and </a:t>
            </a:r>
            <a:r>
              <a:rPr lang="en-US" dirty="0" smtClean="0"/>
              <a:t>functions</a:t>
            </a:r>
          </a:p>
          <a:p>
            <a:endParaRPr lang="en-US" dirty="0" smtClean="0"/>
          </a:p>
          <a:p>
            <a:r>
              <a:rPr lang="en-US" dirty="0"/>
              <a:t>the Interaction Toolkit Component, which is dependent on the actual toolkit used for implementing the look and feel of the interactive system, is in charge of presenting the domain concepts and functions in terms of physical interaction objects (also called widgets and </a:t>
            </a:r>
            <a:r>
              <a:rPr lang="en-US" dirty="0" err="1" smtClean="0"/>
              <a:t>interactors</a:t>
            </a:r>
            <a:r>
              <a:rPr lang="en-US" dirty="0" smtClean="0"/>
              <a:t>)</a:t>
            </a:r>
          </a:p>
          <a:p>
            <a:endParaRPr lang="en-US" dirty="0" smtClean="0"/>
          </a:p>
          <a:p>
            <a:r>
              <a:rPr lang="en-US" dirty="0"/>
              <a:t>the Dialogue Component whose role consists of regulating </a:t>
            </a:r>
            <a:r>
              <a:rPr lang="en-US" dirty="0" smtClean="0"/>
              <a:t>task-sequencing</a:t>
            </a:r>
          </a:p>
          <a:p>
            <a:endParaRPr lang="en-US" dirty="0" smtClean="0"/>
          </a:p>
          <a:p>
            <a:r>
              <a:rPr lang="en-US" dirty="0" smtClean="0"/>
              <a:t>model-based user </a:t>
            </a:r>
            <a:r>
              <a:rPr lang="en-US" dirty="0"/>
              <a:t>interface generators produce the Dialogue Component from the specification of a task model</a:t>
            </a:r>
            <a:endParaRPr lang="ro-RO" dirty="0"/>
          </a:p>
        </p:txBody>
      </p:sp>
    </p:spTree>
    <p:extLst>
      <p:ext uri="{BB962C8B-B14F-4D97-AF65-F5344CB8AC3E}">
        <p14:creationId xmlns:p14="http://schemas.microsoft.com/office/powerpoint/2010/main" val="30393441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ARCH/SLINKY MODEL</a:t>
            </a:r>
            <a:endParaRPr lang="ro-RO" dirty="0"/>
          </a:p>
        </p:txBody>
      </p:sp>
      <p:sp>
        <p:nvSpPr>
          <p:cNvPr id="3" name="Content Placeholder 2"/>
          <p:cNvSpPr>
            <a:spLocks noGrp="1"/>
          </p:cNvSpPr>
          <p:nvPr>
            <p:ph idx="1"/>
          </p:nvPr>
        </p:nvSpPr>
        <p:spPr/>
        <p:txBody>
          <a:bodyPr>
            <a:normAutofit fontScale="70000" lnSpcReduction="20000"/>
          </a:bodyPr>
          <a:lstStyle/>
          <a:p>
            <a:r>
              <a:rPr lang="en-US" b="1" dirty="0"/>
              <a:t>Data structures</a:t>
            </a:r>
            <a:endParaRPr lang="ro-RO" b="1" dirty="0"/>
          </a:p>
          <a:p>
            <a:r>
              <a:rPr lang="en-US" dirty="0" smtClean="0"/>
              <a:t>The data </a:t>
            </a:r>
            <a:r>
              <a:rPr lang="en-US" dirty="0"/>
              <a:t>structures </a:t>
            </a:r>
            <a:r>
              <a:rPr lang="en-US" dirty="0" smtClean="0"/>
              <a:t>- transferred </a:t>
            </a:r>
            <a:r>
              <a:rPr lang="en-US" dirty="0"/>
              <a:t>between the boundaries: the domain objects, the logical presentation objects and the physical interaction </a:t>
            </a:r>
            <a:r>
              <a:rPr lang="en-US" dirty="0" smtClean="0"/>
              <a:t>objects</a:t>
            </a:r>
          </a:p>
          <a:p>
            <a:endParaRPr lang="en-US" dirty="0" smtClean="0"/>
          </a:p>
          <a:p>
            <a:r>
              <a:rPr lang="en-US" dirty="0"/>
              <a:t>Domain objects are high-level data structures that model domain-dependent concepts (for example, a real number to model the notion of heat</a:t>
            </a:r>
            <a:r>
              <a:rPr lang="en-US" dirty="0" smtClean="0"/>
              <a:t>)</a:t>
            </a:r>
          </a:p>
          <a:p>
            <a:endParaRPr lang="en-US" dirty="0" smtClean="0"/>
          </a:p>
          <a:p>
            <a:r>
              <a:rPr lang="en-US" dirty="0"/>
              <a:t>a</a:t>
            </a:r>
            <a:r>
              <a:rPr lang="en-US" dirty="0" smtClean="0"/>
              <a:t> </a:t>
            </a:r>
            <a:r>
              <a:rPr lang="en-US" dirty="0"/>
              <a:t>domain object is an entity that the designer of the interactive system wishes to make perceivable to, and </a:t>
            </a:r>
            <a:r>
              <a:rPr lang="en-US" dirty="0" smtClean="0"/>
              <a:t>handled </a:t>
            </a:r>
            <a:r>
              <a:rPr lang="en-US" dirty="0"/>
              <a:t>by the user</a:t>
            </a:r>
            <a:r>
              <a:rPr lang="en-US" dirty="0" smtClean="0"/>
              <a:t>.</a:t>
            </a:r>
          </a:p>
          <a:p>
            <a:endParaRPr lang="en-US" dirty="0" smtClean="0"/>
          </a:p>
          <a:p>
            <a:r>
              <a:rPr lang="en-US" dirty="0"/>
              <a:t>Logical presentation objects are abstract entities that convey the presentation of domain objects without being dependent on any particular run time </a:t>
            </a:r>
            <a:r>
              <a:rPr lang="en-US" dirty="0" smtClean="0"/>
              <a:t>toolkit (a </a:t>
            </a:r>
            <a:r>
              <a:rPr lang="en-US" dirty="0"/>
              <a:t>“choice” logical presentation object supports the rendering as well as the manipulation of a multi-valued domain </a:t>
            </a:r>
            <a:r>
              <a:rPr lang="en-US" dirty="0" smtClean="0"/>
              <a:t>object)</a:t>
            </a:r>
          </a:p>
          <a:p>
            <a:endParaRPr lang="en-US" dirty="0" smtClean="0"/>
          </a:p>
          <a:p>
            <a:r>
              <a:rPr lang="en-US" dirty="0" smtClean="0"/>
              <a:t>The </a:t>
            </a:r>
            <a:r>
              <a:rPr lang="en-US" dirty="0"/>
              <a:t>concrete rendering of a domain object results from the mapping of the logical presentation object to a physical interaction </a:t>
            </a:r>
            <a:r>
              <a:rPr lang="en-US" dirty="0" smtClean="0"/>
              <a:t>object (the </a:t>
            </a:r>
            <a:r>
              <a:rPr lang="en-US" dirty="0"/>
              <a:t>choice logical presentation object can be mapped to the physical pull-down menu of a graphical </a:t>
            </a:r>
            <a:r>
              <a:rPr lang="en-US" dirty="0" smtClean="0"/>
              <a:t>toolkit)</a:t>
            </a:r>
            <a:endParaRPr lang="ro-RO" dirty="0"/>
          </a:p>
          <a:p>
            <a:endParaRPr lang="ro-RO" dirty="0"/>
          </a:p>
        </p:txBody>
      </p:sp>
    </p:spTree>
    <p:extLst>
      <p:ext uri="{BB962C8B-B14F-4D97-AF65-F5344CB8AC3E}">
        <p14:creationId xmlns:p14="http://schemas.microsoft.com/office/powerpoint/2010/main" val="18302424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ARCH/SLINKY MODEL</a:t>
            </a:r>
            <a:endParaRPr lang="ro-RO" dirty="0"/>
          </a:p>
        </p:txBody>
      </p:sp>
      <p:sp>
        <p:nvSpPr>
          <p:cNvPr id="3" name="Content Placeholder 2"/>
          <p:cNvSpPr>
            <a:spLocks noGrp="1"/>
          </p:cNvSpPr>
          <p:nvPr>
            <p:ph idx="1"/>
          </p:nvPr>
        </p:nvSpPr>
        <p:spPr/>
        <p:txBody>
          <a:bodyPr>
            <a:normAutofit fontScale="92500" lnSpcReduction="20000"/>
          </a:bodyPr>
          <a:lstStyle/>
          <a:p>
            <a:r>
              <a:rPr lang="en-US" b="1" dirty="0"/>
              <a:t>The Arch adaptors: the Functional Core Adaptor and the Logical Presentation </a:t>
            </a:r>
            <a:r>
              <a:rPr lang="en-US" b="1" dirty="0" smtClean="0"/>
              <a:t>Adaptor</a:t>
            </a:r>
          </a:p>
          <a:p>
            <a:endParaRPr lang="ro-RO" b="1" dirty="0"/>
          </a:p>
          <a:p>
            <a:r>
              <a:rPr lang="en-US" dirty="0"/>
              <a:t>the major functional components of an interactive </a:t>
            </a:r>
            <a:r>
              <a:rPr lang="en-US" dirty="0" smtClean="0"/>
              <a:t>system  </a:t>
            </a:r>
            <a:r>
              <a:rPr lang="en-US" dirty="0"/>
              <a:t>the Application, the Dialogue and the Presentation, do not exchange data directly. </a:t>
            </a:r>
            <a:endParaRPr lang="en-US" dirty="0" smtClean="0"/>
          </a:p>
          <a:p>
            <a:endParaRPr lang="en-US" dirty="0" smtClean="0"/>
          </a:p>
          <a:p>
            <a:r>
              <a:rPr lang="en-US" dirty="0" smtClean="0"/>
              <a:t>they </a:t>
            </a:r>
            <a:r>
              <a:rPr lang="en-US" dirty="0"/>
              <a:t>mediate through adaptors: the Functional Core Adaptor and the Logical Presentation Component. </a:t>
            </a:r>
            <a:endParaRPr lang="en-US" dirty="0" smtClean="0"/>
          </a:p>
          <a:p>
            <a:endParaRPr lang="en-US" dirty="0" smtClean="0"/>
          </a:p>
          <a:p>
            <a:r>
              <a:rPr lang="en-US" dirty="0" smtClean="0"/>
              <a:t>The </a:t>
            </a:r>
            <a:r>
              <a:rPr lang="en-US" dirty="0"/>
              <a:t>Functional Core Adaptor (FCA) is intended to accommodate various forms of mismatch between the Functional Core and the user interface of the </a:t>
            </a:r>
            <a:r>
              <a:rPr lang="en-US" dirty="0" smtClean="0"/>
              <a:t>system</a:t>
            </a:r>
          </a:p>
          <a:p>
            <a:endParaRPr lang="en-US" dirty="0" smtClean="0"/>
          </a:p>
          <a:p>
            <a:r>
              <a:rPr lang="en-US" dirty="0" smtClean="0"/>
              <a:t>the </a:t>
            </a:r>
            <a:r>
              <a:rPr lang="en-US" dirty="0"/>
              <a:t>FCA can be understood as the </a:t>
            </a:r>
            <a:r>
              <a:rPr lang="en-US" i="1" dirty="0"/>
              <a:t>virtual application</a:t>
            </a:r>
            <a:r>
              <a:rPr lang="en-US" dirty="0"/>
              <a:t> layer</a:t>
            </a:r>
            <a:endParaRPr lang="ro-RO" dirty="0"/>
          </a:p>
          <a:p>
            <a:endParaRPr lang="ro-RO" dirty="0"/>
          </a:p>
        </p:txBody>
      </p:sp>
    </p:spTree>
    <p:extLst>
      <p:ext uri="{BB962C8B-B14F-4D97-AF65-F5344CB8AC3E}">
        <p14:creationId xmlns:p14="http://schemas.microsoft.com/office/powerpoint/2010/main" val="20858560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ARCH/SLINKY MODEL</a:t>
            </a:r>
            <a:endParaRPr lang="ro-RO" dirty="0"/>
          </a:p>
        </p:txBody>
      </p:sp>
      <p:sp>
        <p:nvSpPr>
          <p:cNvPr id="3" name="Content Placeholder 2"/>
          <p:cNvSpPr>
            <a:spLocks noGrp="1"/>
          </p:cNvSpPr>
          <p:nvPr>
            <p:ph idx="1"/>
          </p:nvPr>
        </p:nvSpPr>
        <p:spPr/>
        <p:txBody>
          <a:bodyPr>
            <a:normAutofit fontScale="92500" lnSpcReduction="10000"/>
          </a:bodyPr>
          <a:lstStyle/>
          <a:p>
            <a:r>
              <a:rPr lang="en-US" dirty="0"/>
              <a:t>data transfer through the FCA is performed in terms of domain </a:t>
            </a:r>
            <a:r>
              <a:rPr lang="en-US" dirty="0" smtClean="0"/>
              <a:t>objects</a:t>
            </a:r>
          </a:p>
          <a:p>
            <a:endParaRPr lang="en-US" dirty="0" smtClean="0"/>
          </a:p>
          <a:p>
            <a:r>
              <a:rPr lang="en-US" dirty="0" smtClean="0"/>
              <a:t> domain </a:t>
            </a:r>
            <a:r>
              <a:rPr lang="en-US" dirty="0"/>
              <a:t>objects match the user’s mental representation of a particular domain concept. </a:t>
            </a:r>
            <a:endParaRPr lang="en-US" dirty="0" smtClean="0"/>
          </a:p>
          <a:p>
            <a:endParaRPr lang="en-US" dirty="0" smtClean="0"/>
          </a:p>
          <a:p>
            <a:r>
              <a:rPr lang="en-US" dirty="0" smtClean="0"/>
              <a:t>the </a:t>
            </a:r>
            <a:r>
              <a:rPr lang="en-US" dirty="0"/>
              <a:t>Functional Core, driven by software or hardware considerations, implements a domain concept in a way that is not adequate for the </a:t>
            </a:r>
            <a:r>
              <a:rPr lang="en-US" dirty="0" smtClean="0"/>
              <a:t>user</a:t>
            </a:r>
          </a:p>
          <a:p>
            <a:endParaRPr lang="en-US" dirty="0"/>
          </a:p>
          <a:p>
            <a:r>
              <a:rPr lang="en-US" dirty="0" smtClean="0"/>
              <a:t>domain </a:t>
            </a:r>
            <a:r>
              <a:rPr lang="en-US" dirty="0"/>
              <a:t>objects of the functional core may need to be </a:t>
            </a:r>
            <a:r>
              <a:rPr lang="en-US" dirty="0" smtClean="0"/>
              <a:t>adapted</a:t>
            </a:r>
          </a:p>
          <a:p>
            <a:endParaRPr lang="en-US" dirty="0" smtClean="0"/>
          </a:p>
          <a:p>
            <a:r>
              <a:rPr lang="en-US" dirty="0" smtClean="0"/>
              <a:t>the </a:t>
            </a:r>
            <a:r>
              <a:rPr lang="en-US" dirty="0"/>
              <a:t>Functional Core and the user interface may be implemented with different formalisms</a:t>
            </a:r>
            <a:endParaRPr lang="ro-RO" dirty="0"/>
          </a:p>
        </p:txBody>
      </p:sp>
    </p:spTree>
    <p:extLst>
      <p:ext uri="{BB962C8B-B14F-4D97-AF65-F5344CB8AC3E}">
        <p14:creationId xmlns:p14="http://schemas.microsoft.com/office/powerpoint/2010/main" val="25785552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ARCH/SLINKY MODEL</a:t>
            </a:r>
            <a:endParaRPr lang="ro-RO" dirty="0"/>
          </a:p>
        </p:txBody>
      </p:sp>
      <p:sp>
        <p:nvSpPr>
          <p:cNvPr id="3" name="Content Placeholder 2"/>
          <p:cNvSpPr>
            <a:spLocks noGrp="1"/>
          </p:cNvSpPr>
          <p:nvPr>
            <p:ph idx="1"/>
          </p:nvPr>
        </p:nvSpPr>
        <p:spPr/>
        <p:txBody>
          <a:bodyPr>
            <a:normAutofit fontScale="77500" lnSpcReduction="20000"/>
          </a:bodyPr>
          <a:lstStyle/>
          <a:p>
            <a:r>
              <a:rPr lang="en-US" dirty="0"/>
              <a:t>the Logical Presentation </a:t>
            </a:r>
            <a:r>
              <a:rPr lang="en-US" dirty="0" smtClean="0"/>
              <a:t>Component - insulates </a:t>
            </a:r>
            <a:r>
              <a:rPr lang="en-US" dirty="0"/>
              <a:t>the rendering of domain objects from the actual interaction toolkit of the target platform. </a:t>
            </a:r>
            <a:endParaRPr lang="en-US" dirty="0" smtClean="0"/>
          </a:p>
          <a:p>
            <a:endParaRPr lang="en-US" dirty="0" smtClean="0"/>
          </a:p>
          <a:p>
            <a:r>
              <a:rPr lang="en-US" dirty="0" smtClean="0"/>
              <a:t>It </a:t>
            </a:r>
            <a:r>
              <a:rPr lang="en-US" dirty="0"/>
              <a:t>is expressed in terms of the logical presentation objects provided by a </a:t>
            </a:r>
            <a:r>
              <a:rPr lang="en-US" i="1" dirty="0"/>
              <a:t>virtual </a:t>
            </a:r>
            <a:r>
              <a:rPr lang="en-US" i="1" dirty="0" smtClean="0"/>
              <a:t>toolkit</a:t>
            </a:r>
          </a:p>
          <a:p>
            <a:endParaRPr lang="en-US" dirty="0"/>
          </a:p>
          <a:p>
            <a:r>
              <a:rPr lang="en-US" dirty="0" smtClean="0"/>
              <a:t>switching </a:t>
            </a:r>
            <a:r>
              <a:rPr lang="en-US" dirty="0"/>
              <a:t>to a different physical interaction toolkit requires rewriting mapping rules, but the logical presentation objects remain </a:t>
            </a:r>
            <a:r>
              <a:rPr lang="en-US" dirty="0" smtClean="0"/>
              <a:t>unchanged</a:t>
            </a:r>
          </a:p>
          <a:p>
            <a:endParaRPr lang="en-US" dirty="0" smtClean="0"/>
          </a:p>
          <a:p>
            <a:r>
              <a:rPr lang="en-US" dirty="0"/>
              <a:t>AWT (</a:t>
            </a:r>
            <a:r>
              <a:rPr lang="fr-FR" dirty="0" err="1"/>
              <a:t>Geary</a:t>
            </a:r>
            <a:r>
              <a:rPr lang="fr-FR" dirty="0"/>
              <a:t>, 1997) </a:t>
            </a:r>
            <a:r>
              <a:rPr lang="en-US" dirty="0"/>
              <a:t>and XVT (</a:t>
            </a:r>
            <a:r>
              <a:rPr lang="fr-FR" dirty="0" err="1"/>
              <a:t>Rochkind</a:t>
            </a:r>
            <a:r>
              <a:rPr lang="en-US" dirty="0"/>
              <a:t>, 1989) are examples of virtual toolkits: they embed the mapping of the logical widgets to the physical widgets of the target machine</a:t>
            </a:r>
            <a:r>
              <a:rPr lang="en-US" dirty="0" smtClean="0"/>
              <a:t>.</a:t>
            </a:r>
          </a:p>
          <a:p>
            <a:endParaRPr lang="en-US" dirty="0" smtClean="0"/>
          </a:p>
          <a:p>
            <a:r>
              <a:rPr lang="en-US" dirty="0" smtClean="0"/>
              <a:t> </a:t>
            </a:r>
            <a:r>
              <a:rPr lang="en-US" dirty="0"/>
              <a:t>multi-platform toolkits such as Java Swing (Geary, 1999) and </a:t>
            </a:r>
            <a:r>
              <a:rPr lang="en-US" dirty="0" err="1"/>
              <a:t>Ilog</a:t>
            </a:r>
            <a:r>
              <a:rPr lang="en-US" dirty="0"/>
              <a:t> Views (</a:t>
            </a:r>
            <a:r>
              <a:rPr lang="en-US" dirty="0" err="1"/>
              <a:t>Ilog</a:t>
            </a:r>
            <a:r>
              <a:rPr lang="en-US" dirty="0"/>
              <a:t>, 1994) tend to alleviate this problem by re-implementing native toolkits behavior for multiple target </a:t>
            </a:r>
            <a:r>
              <a:rPr lang="en-US" dirty="0" smtClean="0"/>
              <a:t>machines</a:t>
            </a:r>
            <a:r>
              <a:rPr lang="en-US" dirty="0"/>
              <a:t> </a:t>
            </a:r>
            <a:r>
              <a:rPr lang="en-US" dirty="0" smtClean="0"/>
              <a:t>(it </a:t>
            </a:r>
            <a:r>
              <a:rPr lang="en-US" dirty="0"/>
              <a:t>is possible to obtain a Windows look and feel on a Macintosh </a:t>
            </a:r>
            <a:r>
              <a:rPr lang="en-US" dirty="0" smtClean="0"/>
              <a:t>platform)</a:t>
            </a:r>
            <a:endParaRPr lang="ro-RO" dirty="0"/>
          </a:p>
        </p:txBody>
      </p:sp>
    </p:spTree>
    <p:extLst>
      <p:ext uri="{BB962C8B-B14F-4D97-AF65-F5344CB8AC3E}">
        <p14:creationId xmlns:p14="http://schemas.microsoft.com/office/powerpoint/2010/main" val="12860513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ARCH/SLINKY MODEL</a:t>
            </a:r>
            <a:endParaRPr lang="ro-RO" dirty="0"/>
          </a:p>
        </p:txBody>
      </p:sp>
      <p:sp>
        <p:nvSpPr>
          <p:cNvPr id="3" name="Content Placeholder 2"/>
          <p:cNvSpPr>
            <a:spLocks noGrp="1"/>
          </p:cNvSpPr>
          <p:nvPr>
            <p:ph idx="1"/>
          </p:nvPr>
        </p:nvSpPr>
        <p:spPr/>
        <p:txBody>
          <a:bodyPr/>
          <a:lstStyle/>
          <a:p>
            <a:r>
              <a:rPr lang="en-US" dirty="0"/>
              <a:t>When efficiency prevails against toolkit portability, then the Logical Presentation Component can be eliminated and the presentation level of the interactive system is directly expressed in a native </a:t>
            </a:r>
            <a:r>
              <a:rPr lang="en-US" dirty="0" smtClean="0"/>
              <a:t>toolkit</a:t>
            </a:r>
          </a:p>
          <a:p>
            <a:endParaRPr lang="en-US" dirty="0"/>
          </a:p>
          <a:p>
            <a:r>
              <a:rPr lang="en-US" dirty="0"/>
              <a:t>If, the Functional Core provides an "interface" that conforms to the user's requirements, and if it will not evolve in the future, then the Functional Core Adaptor can be scaled down to a simple connector (e.g., a set of procedure calls).</a:t>
            </a:r>
            <a:endParaRPr lang="ro-RO" dirty="0"/>
          </a:p>
        </p:txBody>
      </p:sp>
    </p:spTree>
    <p:extLst>
      <p:ext uri="{BB962C8B-B14F-4D97-AF65-F5344CB8AC3E}">
        <p14:creationId xmlns:p14="http://schemas.microsoft.com/office/powerpoint/2010/main" val="279091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AGENT-BASED MODELS</a:t>
            </a:r>
            <a:r>
              <a:rPr lang="ro-RO" b="1" dirty="0"/>
              <a:t/>
            </a:r>
            <a:br>
              <a:rPr lang="ro-RO" b="1" dirty="0"/>
            </a:br>
            <a:endParaRPr lang="ro-RO" dirty="0"/>
          </a:p>
        </p:txBody>
      </p:sp>
      <p:sp>
        <p:nvSpPr>
          <p:cNvPr id="3" name="Content Placeholder 2"/>
          <p:cNvSpPr>
            <a:spLocks noGrp="1"/>
          </p:cNvSpPr>
          <p:nvPr>
            <p:ph idx="1"/>
          </p:nvPr>
        </p:nvSpPr>
        <p:spPr/>
        <p:txBody>
          <a:bodyPr>
            <a:normAutofit fontScale="77500" lnSpcReduction="20000"/>
          </a:bodyPr>
          <a:lstStyle/>
          <a:p>
            <a:r>
              <a:rPr lang="en-US" dirty="0"/>
              <a:t>Agent-based models structure an interactive system as a collection of computational units called </a:t>
            </a:r>
            <a:r>
              <a:rPr lang="en-US" dirty="0" smtClean="0"/>
              <a:t>agents</a:t>
            </a:r>
          </a:p>
          <a:p>
            <a:endParaRPr lang="en-US" dirty="0" smtClean="0"/>
          </a:p>
          <a:p>
            <a:r>
              <a:rPr lang="en-US" dirty="0" smtClean="0"/>
              <a:t>An </a:t>
            </a:r>
            <a:r>
              <a:rPr lang="en-US" i="1" dirty="0"/>
              <a:t>agent</a:t>
            </a:r>
            <a:r>
              <a:rPr lang="en-US" dirty="0"/>
              <a:t> has a state, possesses an expertise, and is capable of initiating and reacting to events</a:t>
            </a:r>
            <a:r>
              <a:rPr lang="en-US" dirty="0" smtClean="0"/>
              <a:t>.</a:t>
            </a:r>
          </a:p>
          <a:p>
            <a:r>
              <a:rPr lang="en-US" dirty="0" smtClean="0"/>
              <a:t> </a:t>
            </a:r>
          </a:p>
          <a:p>
            <a:r>
              <a:rPr lang="en-US" dirty="0" smtClean="0"/>
              <a:t>Agents </a:t>
            </a:r>
            <a:r>
              <a:rPr lang="en-US" dirty="0"/>
              <a:t>that communicate directly with the user are sometimes called </a:t>
            </a:r>
            <a:r>
              <a:rPr lang="en-US" i="1" dirty="0" err="1"/>
              <a:t>interactors</a:t>
            </a:r>
            <a:r>
              <a:rPr lang="en-US" dirty="0"/>
              <a:t> or </a:t>
            </a:r>
            <a:r>
              <a:rPr lang="en-US" i="1" dirty="0"/>
              <a:t>interaction objects. </a:t>
            </a:r>
            <a:endParaRPr lang="en-US" i="1" dirty="0" smtClean="0"/>
          </a:p>
          <a:p>
            <a:endParaRPr lang="en-US" i="1" dirty="0" smtClean="0"/>
          </a:p>
          <a:p>
            <a:r>
              <a:rPr lang="en-US" dirty="0" smtClean="0"/>
              <a:t>An </a:t>
            </a:r>
            <a:r>
              <a:rPr lang="en-US" dirty="0" err="1"/>
              <a:t>interactor</a:t>
            </a:r>
            <a:r>
              <a:rPr lang="en-US" dirty="0"/>
              <a:t> provides the user with a perceptual representation of its internal state</a:t>
            </a:r>
            <a:r>
              <a:rPr lang="en-US" dirty="0" smtClean="0"/>
              <a:t>.</a:t>
            </a:r>
          </a:p>
          <a:p>
            <a:r>
              <a:rPr lang="en-US" dirty="0" smtClean="0"/>
              <a:t> </a:t>
            </a:r>
          </a:p>
          <a:p>
            <a:r>
              <a:rPr lang="en-US" dirty="0" err="1" smtClean="0"/>
              <a:t>Seeheim</a:t>
            </a:r>
            <a:r>
              <a:rPr lang="en-US" dirty="0" smtClean="0"/>
              <a:t> </a:t>
            </a:r>
            <a:r>
              <a:rPr lang="en-US" dirty="0"/>
              <a:t>and Arch structure a complete interactive system as three fundamental functions (Functional Core, Dialogue, and Presentation</a:t>
            </a:r>
            <a:r>
              <a:rPr lang="en-US" dirty="0" smtClean="0"/>
              <a:t>)</a:t>
            </a:r>
          </a:p>
          <a:p>
            <a:endParaRPr lang="en-US" dirty="0" smtClean="0"/>
          </a:p>
          <a:p>
            <a:r>
              <a:rPr lang="en-US" dirty="0" smtClean="0"/>
              <a:t>agent-models </a:t>
            </a:r>
            <a:r>
              <a:rPr lang="en-US" dirty="0"/>
              <a:t>structure an interactive system as a collection of </a:t>
            </a:r>
            <a:r>
              <a:rPr lang="en-US" b="1" dirty="0"/>
              <a:t>cooperating agents </a:t>
            </a:r>
            <a:r>
              <a:rPr lang="en-US" dirty="0"/>
              <a:t>where every agent is a mini-</a:t>
            </a:r>
            <a:r>
              <a:rPr lang="en-US" dirty="0" err="1"/>
              <a:t>Seeheim</a:t>
            </a:r>
            <a:r>
              <a:rPr lang="en-US" dirty="0"/>
              <a:t>-like structure</a:t>
            </a:r>
            <a:endParaRPr lang="ro-RO" dirty="0"/>
          </a:p>
        </p:txBody>
      </p:sp>
    </p:spTree>
    <p:extLst>
      <p:ext uri="{BB962C8B-B14F-4D97-AF65-F5344CB8AC3E}">
        <p14:creationId xmlns:p14="http://schemas.microsoft.com/office/powerpoint/2010/main" val="33191966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ro-RO" dirty="0"/>
          </a:p>
        </p:txBody>
      </p:sp>
      <p:sp>
        <p:nvSpPr>
          <p:cNvPr id="3" name="Content Placeholder 2"/>
          <p:cNvSpPr>
            <a:spLocks noGrp="1"/>
          </p:cNvSpPr>
          <p:nvPr>
            <p:ph idx="1"/>
          </p:nvPr>
        </p:nvSpPr>
        <p:spPr/>
        <p:txBody>
          <a:bodyPr/>
          <a:lstStyle/>
          <a:p>
            <a:r>
              <a:rPr lang="en-US" dirty="0" smtClean="0"/>
              <a:t>Dialog models</a:t>
            </a:r>
          </a:p>
          <a:p>
            <a:pPr lvl="1"/>
            <a:r>
              <a:rPr lang="en-US" dirty="0" err="1" smtClean="0"/>
              <a:t>Seeheim</a:t>
            </a:r>
            <a:r>
              <a:rPr lang="en-US" dirty="0" smtClean="0"/>
              <a:t> Model</a:t>
            </a:r>
          </a:p>
          <a:p>
            <a:pPr lvl="1"/>
            <a:r>
              <a:rPr lang="en-US" dirty="0" smtClean="0"/>
              <a:t>Arch/Slinky Model</a:t>
            </a:r>
          </a:p>
          <a:p>
            <a:pPr lvl="1"/>
            <a:r>
              <a:rPr lang="en-US" dirty="0" smtClean="0"/>
              <a:t>MVC</a:t>
            </a:r>
            <a:endParaRPr lang="en-US" dirty="0" smtClean="0"/>
          </a:p>
          <a:p>
            <a:pPr lvl="1"/>
            <a:r>
              <a:rPr lang="en-US" dirty="0" smtClean="0"/>
              <a:t>PAC Model</a:t>
            </a:r>
          </a:p>
          <a:p>
            <a:r>
              <a:rPr lang="en-US" dirty="0" smtClean="0"/>
              <a:t>Dialog </a:t>
            </a:r>
            <a:r>
              <a:rPr lang="en-US" dirty="0" smtClean="0"/>
              <a:t>notations</a:t>
            </a:r>
          </a:p>
          <a:p>
            <a:pPr lvl="1"/>
            <a:r>
              <a:rPr lang="en-US" dirty="0" smtClean="0"/>
              <a:t>Single-threaded dialog</a:t>
            </a:r>
          </a:p>
          <a:p>
            <a:pPr lvl="1"/>
            <a:r>
              <a:rPr lang="en-US" dirty="0" smtClean="0"/>
              <a:t>Multiple-threaded dialog</a:t>
            </a:r>
          </a:p>
          <a:p>
            <a:pPr lvl="1"/>
            <a:r>
              <a:rPr lang="en-US" dirty="0" smtClean="0"/>
              <a:t>Concurrent dialog</a:t>
            </a:r>
            <a:endParaRPr lang="ro-RO" dirty="0"/>
          </a:p>
        </p:txBody>
      </p:sp>
    </p:spTree>
    <p:extLst>
      <p:ext uri="{BB962C8B-B14F-4D97-AF65-F5344CB8AC3E}">
        <p14:creationId xmlns:p14="http://schemas.microsoft.com/office/powerpoint/2010/main" val="30228328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MVC</a:t>
            </a:r>
            <a:endParaRPr lang="ro-RO" dirty="0"/>
          </a:p>
        </p:txBody>
      </p:sp>
      <p:sp>
        <p:nvSpPr>
          <p:cNvPr id="3" name="Content Placeholder 2"/>
          <p:cNvSpPr>
            <a:spLocks noGrp="1"/>
          </p:cNvSpPr>
          <p:nvPr>
            <p:ph idx="1"/>
          </p:nvPr>
        </p:nvSpPr>
        <p:spPr/>
        <p:txBody>
          <a:bodyPr>
            <a:normAutofit fontScale="85000" lnSpcReduction="10000"/>
          </a:bodyPr>
          <a:lstStyle/>
          <a:p>
            <a:r>
              <a:rPr lang="en-US" dirty="0"/>
              <a:t>In MVC (Model, View Controller), an agent is modeled along three functional perspectives: the Model, the View, and the Controller. </a:t>
            </a:r>
            <a:endParaRPr lang="en-US" dirty="0" smtClean="0"/>
          </a:p>
          <a:p>
            <a:endParaRPr lang="en-US" dirty="0" smtClean="0"/>
          </a:p>
          <a:p>
            <a:r>
              <a:rPr lang="en-US" dirty="0" smtClean="0"/>
              <a:t>A </a:t>
            </a:r>
            <a:r>
              <a:rPr lang="en-US" dirty="0"/>
              <a:t>Model defines the abstract competence of the agent (i.e., its functional core). </a:t>
            </a:r>
            <a:endParaRPr lang="en-US" dirty="0" smtClean="0"/>
          </a:p>
          <a:p>
            <a:endParaRPr lang="en-US" dirty="0"/>
          </a:p>
          <a:p>
            <a:r>
              <a:rPr lang="en-US" dirty="0" smtClean="0"/>
              <a:t>The </a:t>
            </a:r>
            <a:r>
              <a:rPr lang="en-US" dirty="0"/>
              <a:t>View defines the perceivable behavior of the agent for output. </a:t>
            </a:r>
            <a:endParaRPr lang="en-US" dirty="0" smtClean="0"/>
          </a:p>
          <a:p>
            <a:endParaRPr lang="en-US" dirty="0"/>
          </a:p>
          <a:p>
            <a:r>
              <a:rPr lang="en-US" dirty="0" smtClean="0"/>
              <a:t>The </a:t>
            </a:r>
            <a:r>
              <a:rPr lang="en-US" dirty="0"/>
              <a:t>Controller denotes the perceivable behavior of the agent for inputs. </a:t>
            </a:r>
            <a:endParaRPr lang="en-US" dirty="0" smtClean="0"/>
          </a:p>
          <a:p>
            <a:endParaRPr lang="en-US" dirty="0"/>
          </a:p>
          <a:p>
            <a:r>
              <a:rPr lang="en-US" dirty="0" smtClean="0"/>
              <a:t>The </a:t>
            </a:r>
            <a:r>
              <a:rPr lang="en-US" dirty="0"/>
              <a:t>View and the Controller cover the user interface of the agent, that is, its overall perceivable behavior with regard to the user</a:t>
            </a:r>
            <a:endParaRPr lang="ro-RO" dirty="0"/>
          </a:p>
        </p:txBody>
      </p:sp>
    </p:spTree>
    <p:extLst>
      <p:ext uri="{BB962C8B-B14F-4D97-AF65-F5344CB8AC3E}">
        <p14:creationId xmlns:p14="http://schemas.microsoft.com/office/powerpoint/2010/main" val="31214789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MVC</a:t>
            </a:r>
            <a:endParaRPr lang="ro-RO" dirty="0"/>
          </a:p>
        </p:txBody>
      </p:sp>
      <p:sp>
        <p:nvSpPr>
          <p:cNvPr id="3" name="Content Placeholder 2"/>
          <p:cNvSpPr>
            <a:spLocks noGrp="1"/>
          </p:cNvSpPr>
          <p:nvPr>
            <p:ph idx="1"/>
          </p:nvPr>
        </p:nvSpPr>
        <p:spPr/>
        <p:txBody>
          <a:bodyPr>
            <a:normAutofit fontScale="92500" lnSpcReduction="10000"/>
          </a:bodyPr>
          <a:lstStyle/>
          <a:p>
            <a:r>
              <a:rPr lang="en-US" dirty="0"/>
              <a:t>An agent is instantiated by connectors between a Model, a View and a Controller</a:t>
            </a:r>
            <a:r>
              <a:rPr lang="en-US" dirty="0" smtClean="0"/>
              <a:t>.</a:t>
            </a:r>
          </a:p>
          <a:p>
            <a:endParaRPr lang="en-US" dirty="0" smtClean="0"/>
          </a:p>
          <a:p>
            <a:r>
              <a:rPr lang="en-US" dirty="0" smtClean="0"/>
              <a:t> </a:t>
            </a:r>
            <a:r>
              <a:rPr lang="en-US" dirty="0"/>
              <a:t>Connectors are implemented as method invocation and anonymous callbacks</a:t>
            </a:r>
            <a:r>
              <a:rPr lang="en-US" dirty="0" smtClean="0"/>
              <a:t>.</a:t>
            </a:r>
          </a:p>
          <a:p>
            <a:endParaRPr lang="en-US" dirty="0" smtClean="0"/>
          </a:p>
          <a:p>
            <a:r>
              <a:rPr lang="en-US" dirty="0" smtClean="0"/>
              <a:t>the </a:t>
            </a:r>
            <a:r>
              <a:rPr lang="en-US" dirty="0"/>
              <a:t>Controller translates the user’s actions into method calls on the Model</a:t>
            </a:r>
            <a:r>
              <a:rPr lang="en-US" dirty="0" smtClean="0"/>
              <a:t>.</a:t>
            </a:r>
          </a:p>
          <a:p>
            <a:pPr marL="0" indent="0">
              <a:buNone/>
            </a:pPr>
            <a:r>
              <a:rPr lang="en-US" dirty="0" smtClean="0"/>
              <a:t> </a:t>
            </a:r>
          </a:p>
          <a:p>
            <a:r>
              <a:rPr lang="en-US" dirty="0" smtClean="0"/>
              <a:t>The </a:t>
            </a:r>
            <a:r>
              <a:rPr lang="en-US" dirty="0"/>
              <a:t>Model broadcasts a notification to the View and the Controller that its state has changed</a:t>
            </a:r>
            <a:r>
              <a:rPr lang="en-US" dirty="0" smtClean="0"/>
              <a:t>.</a:t>
            </a:r>
          </a:p>
          <a:p>
            <a:endParaRPr lang="en-US" dirty="0" smtClean="0"/>
          </a:p>
          <a:p>
            <a:r>
              <a:rPr lang="en-US" dirty="0" smtClean="0"/>
              <a:t>The </a:t>
            </a:r>
            <a:r>
              <a:rPr lang="en-US" dirty="0"/>
              <a:t>View queries the Model to determine the exact change and upon reception of a response, updates the display accordingly</a:t>
            </a:r>
            <a:endParaRPr lang="ro-RO" dirty="0"/>
          </a:p>
        </p:txBody>
      </p:sp>
    </p:spTree>
    <p:extLst>
      <p:ext uri="{BB962C8B-B14F-4D97-AF65-F5344CB8AC3E}">
        <p14:creationId xmlns:p14="http://schemas.microsoft.com/office/powerpoint/2010/main" val="7785806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PAC (Presentation, Abstraction, Control)</a:t>
            </a:r>
            <a:endParaRPr lang="ro-RO" dirty="0"/>
          </a:p>
        </p:txBody>
      </p:sp>
      <p:sp>
        <p:nvSpPr>
          <p:cNvPr id="3" name="Content Placeholder 2"/>
          <p:cNvSpPr>
            <a:spLocks noGrp="1"/>
          </p:cNvSpPr>
          <p:nvPr>
            <p:ph idx="1"/>
          </p:nvPr>
        </p:nvSpPr>
        <p:spPr/>
        <p:txBody>
          <a:bodyPr>
            <a:normAutofit fontScale="92500"/>
          </a:bodyPr>
          <a:lstStyle/>
          <a:p>
            <a:r>
              <a:rPr lang="en-US" dirty="0"/>
              <a:t>an agent </a:t>
            </a:r>
            <a:r>
              <a:rPr lang="en-US" dirty="0" smtClean="0"/>
              <a:t>has:</a:t>
            </a:r>
          </a:p>
          <a:p>
            <a:pPr lvl="1"/>
            <a:r>
              <a:rPr lang="en-US" dirty="0" smtClean="0"/>
              <a:t>a </a:t>
            </a:r>
            <a:r>
              <a:rPr lang="en-US" b="1" dirty="0"/>
              <a:t>Presentation</a:t>
            </a:r>
            <a:r>
              <a:rPr lang="en-US" dirty="0"/>
              <a:t> (i.e., its perceivable input and output behavior), </a:t>
            </a:r>
            <a:endParaRPr lang="en-US" dirty="0" smtClean="0"/>
          </a:p>
          <a:p>
            <a:pPr lvl="1"/>
            <a:r>
              <a:rPr lang="en-US" dirty="0" smtClean="0"/>
              <a:t>an </a:t>
            </a:r>
            <a:r>
              <a:rPr lang="en-US" b="1" dirty="0"/>
              <a:t>Abstraction</a:t>
            </a:r>
            <a:r>
              <a:rPr lang="en-US" dirty="0"/>
              <a:t> (i.e., its functional core), and </a:t>
            </a:r>
            <a:endParaRPr lang="en-US" dirty="0" smtClean="0"/>
          </a:p>
          <a:p>
            <a:pPr lvl="1"/>
            <a:r>
              <a:rPr lang="en-US" dirty="0" smtClean="0"/>
              <a:t>a </a:t>
            </a:r>
            <a:r>
              <a:rPr lang="en-US" b="1" dirty="0"/>
              <a:t>Control</a:t>
            </a:r>
            <a:r>
              <a:rPr lang="en-US" dirty="0"/>
              <a:t> to express multiple forms of dependencies. </a:t>
            </a:r>
            <a:endParaRPr lang="en-US" dirty="0" smtClean="0"/>
          </a:p>
          <a:p>
            <a:endParaRPr lang="en-US" dirty="0" smtClean="0"/>
          </a:p>
          <a:p>
            <a:r>
              <a:rPr lang="en-US" dirty="0" smtClean="0"/>
              <a:t>The </a:t>
            </a:r>
            <a:r>
              <a:rPr lang="en-US" dirty="0"/>
              <a:t>Control of an agent is in charge of communicating with other agents as well as of expressing dependencies between the Abstraction and the Presentation facets of the </a:t>
            </a:r>
            <a:r>
              <a:rPr lang="en-US" dirty="0" smtClean="0"/>
              <a:t>agent</a:t>
            </a:r>
          </a:p>
          <a:p>
            <a:endParaRPr lang="en-US" dirty="0" smtClean="0"/>
          </a:p>
          <a:p>
            <a:r>
              <a:rPr lang="en-US" dirty="0"/>
              <a:t>d</a:t>
            </a:r>
            <a:r>
              <a:rPr lang="en-US" dirty="0" smtClean="0"/>
              <a:t>ependencies </a:t>
            </a:r>
            <a:r>
              <a:rPr lang="en-US" dirty="0"/>
              <a:t>of any sort are conveyed via </a:t>
            </a:r>
            <a:r>
              <a:rPr lang="en-US" dirty="0" smtClean="0"/>
              <a:t>Controls -the </a:t>
            </a:r>
            <a:r>
              <a:rPr lang="en-US" dirty="0"/>
              <a:t>glue mechanism to express coordination as well as formalism transformations between the abstract and the concrete perspectives</a:t>
            </a:r>
            <a:endParaRPr lang="ro-RO" dirty="0"/>
          </a:p>
        </p:txBody>
      </p:sp>
    </p:spTree>
    <p:extLst>
      <p:ext uri="{BB962C8B-B14F-4D97-AF65-F5344CB8AC3E}">
        <p14:creationId xmlns:p14="http://schemas.microsoft.com/office/powerpoint/2010/main" val="15674485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PAC Example</a:t>
            </a:r>
            <a:endParaRPr lang="ro-RO" dirty="0"/>
          </a:p>
        </p:txBody>
      </p:sp>
      <p:pic>
        <p:nvPicPr>
          <p:cNvPr id="6146"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2895600" y="1371600"/>
            <a:ext cx="3028572" cy="11619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ontent Placeholder 3"/>
          <p:cNvSpPr>
            <a:spLocks noGrp="1"/>
          </p:cNvSpPr>
          <p:nvPr>
            <p:ph type="body" sz="half" idx="2"/>
          </p:nvPr>
        </p:nvSpPr>
        <p:spPr>
          <a:xfrm>
            <a:off x="457200" y="2590800"/>
            <a:ext cx="8229600" cy="4114800"/>
          </a:xfrm>
        </p:spPr>
        <p:txBody>
          <a:bodyPr>
            <a:normAutofit fontScale="92500" lnSpcReduction="20000"/>
          </a:bodyPr>
          <a:lstStyle/>
          <a:p>
            <a:r>
              <a:rPr lang="fr-FR" sz="1000" dirty="0"/>
              <a:t>The </a:t>
            </a:r>
            <a:r>
              <a:rPr lang="fr-FR" sz="1000" dirty="0" err="1"/>
              <a:t>Presentation</a:t>
            </a:r>
            <a:r>
              <a:rPr lang="fr-FR" sz="1000" dirty="0"/>
              <a:t> of the agent </a:t>
            </a:r>
            <a:r>
              <a:rPr lang="fr-FR" sz="1000" dirty="0" err="1"/>
              <a:t>is</a:t>
            </a:r>
            <a:r>
              <a:rPr lang="fr-FR" sz="1000" dirty="0"/>
              <a:t> in charge of </a:t>
            </a:r>
            <a:r>
              <a:rPr lang="fr-FR" sz="1000" dirty="0" err="1"/>
              <a:t>drawing</a:t>
            </a:r>
            <a:r>
              <a:rPr lang="fr-FR" sz="1000" dirty="0"/>
              <a:t> the </a:t>
            </a:r>
            <a:r>
              <a:rPr lang="fr-FR" sz="1000" dirty="0" err="1"/>
              <a:t>picture</a:t>
            </a:r>
            <a:r>
              <a:rPr lang="fr-FR" sz="1000" dirty="0"/>
              <a:t> of a </a:t>
            </a:r>
            <a:r>
              <a:rPr lang="fr-FR" sz="1000" dirty="0" err="1"/>
              <a:t>burner</a:t>
            </a:r>
            <a:r>
              <a:rPr lang="fr-FR" sz="1000" dirty="0"/>
              <a:t> as </a:t>
            </a:r>
            <a:r>
              <a:rPr lang="fr-FR" sz="1400" dirty="0" err="1"/>
              <a:t>well</a:t>
            </a:r>
            <a:r>
              <a:rPr lang="fr-FR" sz="1400" dirty="0"/>
              <a:t> as of </a:t>
            </a:r>
            <a:r>
              <a:rPr lang="fr-FR" sz="1400" dirty="0" err="1"/>
              <a:t>interpreting</a:t>
            </a:r>
            <a:r>
              <a:rPr lang="fr-FR" sz="1400" dirty="0"/>
              <a:t> </a:t>
            </a:r>
            <a:r>
              <a:rPr lang="fr-FR" sz="1400" dirty="0" err="1"/>
              <a:t>user’s</a:t>
            </a:r>
            <a:r>
              <a:rPr lang="fr-FR" sz="1400" dirty="0"/>
              <a:t> actions. </a:t>
            </a:r>
            <a:endParaRPr lang="fr-FR" sz="1400" dirty="0" smtClean="0"/>
          </a:p>
          <a:p>
            <a:endParaRPr lang="fr-FR" sz="1400" dirty="0" smtClean="0"/>
          </a:p>
          <a:p>
            <a:r>
              <a:rPr lang="fr-FR" sz="1400" dirty="0" err="1" smtClean="0"/>
              <a:t>User’s</a:t>
            </a:r>
            <a:r>
              <a:rPr lang="fr-FR" sz="1400" dirty="0" smtClean="0"/>
              <a:t> </a:t>
            </a:r>
            <a:r>
              <a:rPr lang="fr-FR" sz="1400" dirty="0"/>
              <a:t>actions </a:t>
            </a:r>
            <a:r>
              <a:rPr lang="fr-FR" sz="1400" dirty="0" err="1"/>
              <a:t>include</a:t>
            </a:r>
            <a:r>
              <a:rPr lang="fr-FR" sz="1400" dirty="0"/>
              <a:t> </a:t>
            </a:r>
            <a:r>
              <a:rPr lang="fr-FR" sz="1400" dirty="0" err="1"/>
              <a:t>dragging</a:t>
            </a:r>
            <a:r>
              <a:rPr lang="fr-FR" sz="1400" dirty="0"/>
              <a:t> the </a:t>
            </a:r>
            <a:r>
              <a:rPr lang="fr-FR" sz="1400" dirty="0" err="1"/>
              <a:t>burner</a:t>
            </a:r>
            <a:r>
              <a:rPr lang="fr-FR" sz="1400" dirty="0"/>
              <a:t> </a:t>
            </a:r>
            <a:r>
              <a:rPr lang="fr-FR" sz="1400" dirty="0" err="1"/>
              <a:t>around</a:t>
            </a:r>
            <a:r>
              <a:rPr lang="fr-FR" sz="1400" dirty="0"/>
              <a:t> </a:t>
            </a:r>
            <a:r>
              <a:rPr lang="fr-FR" sz="1400" dirty="0" err="1"/>
              <a:t>with</a:t>
            </a:r>
            <a:r>
              <a:rPr lang="fr-FR" sz="1400" dirty="0"/>
              <a:t> the mouse or </a:t>
            </a:r>
            <a:r>
              <a:rPr lang="fr-FR" sz="1400" dirty="0" err="1"/>
              <a:t>clicking</a:t>
            </a:r>
            <a:r>
              <a:rPr lang="fr-FR" sz="1400" dirty="0"/>
              <a:t> the switch to </a:t>
            </a:r>
            <a:r>
              <a:rPr lang="fr-FR" sz="1400" dirty="0" err="1"/>
              <a:t>turn</a:t>
            </a:r>
            <a:r>
              <a:rPr lang="fr-FR" sz="1400" dirty="0"/>
              <a:t> the </a:t>
            </a:r>
            <a:r>
              <a:rPr lang="fr-FR" sz="1400" dirty="0" err="1"/>
              <a:t>burner</a:t>
            </a:r>
            <a:r>
              <a:rPr lang="fr-FR" sz="1400" dirty="0"/>
              <a:t> on or off</a:t>
            </a:r>
            <a:r>
              <a:rPr lang="fr-FR" sz="1400" dirty="0" smtClean="0"/>
              <a:t>.</a:t>
            </a:r>
          </a:p>
          <a:p>
            <a:endParaRPr lang="fr-FR" sz="1400" dirty="0" smtClean="0"/>
          </a:p>
          <a:p>
            <a:r>
              <a:rPr lang="fr-FR" sz="1400" dirty="0" smtClean="0"/>
              <a:t> </a:t>
            </a:r>
            <a:r>
              <a:rPr lang="fr-FR" sz="1400" dirty="0"/>
              <a:t>A mouse click on the switch has the </a:t>
            </a:r>
            <a:r>
              <a:rPr lang="fr-FR" sz="1400" dirty="0" err="1"/>
              <a:t>following</a:t>
            </a:r>
            <a:r>
              <a:rPr lang="fr-FR" sz="1400" dirty="0"/>
              <a:t> </a:t>
            </a:r>
            <a:r>
              <a:rPr lang="fr-FR" sz="1400" dirty="0" err="1"/>
              <a:t>effects</a:t>
            </a:r>
            <a:r>
              <a:rPr lang="fr-FR" sz="1400" dirty="0"/>
              <a:t>: the </a:t>
            </a:r>
            <a:r>
              <a:rPr lang="fr-FR" sz="1400" dirty="0" err="1"/>
              <a:t>Presentation</a:t>
            </a:r>
            <a:r>
              <a:rPr lang="fr-FR" sz="1400" dirty="0"/>
              <a:t> of the agent updates the </a:t>
            </a:r>
            <a:r>
              <a:rPr lang="fr-FR" sz="1400" dirty="0" err="1"/>
              <a:t>rendering</a:t>
            </a:r>
            <a:r>
              <a:rPr lang="fr-FR" sz="1400" dirty="0"/>
              <a:t> of the </a:t>
            </a:r>
            <a:r>
              <a:rPr lang="fr-FR" sz="1400" dirty="0" err="1"/>
              <a:t>swicth</a:t>
            </a:r>
            <a:r>
              <a:rPr lang="fr-FR" sz="1400" dirty="0"/>
              <a:t> to express </a:t>
            </a:r>
            <a:r>
              <a:rPr lang="fr-FR" sz="1400" dirty="0" err="1"/>
              <a:t>that</a:t>
            </a:r>
            <a:r>
              <a:rPr lang="fr-FR" sz="1400" dirty="0"/>
              <a:t> the </a:t>
            </a:r>
            <a:r>
              <a:rPr lang="fr-FR" sz="1400" dirty="0" err="1"/>
              <a:t>burner</a:t>
            </a:r>
            <a:r>
              <a:rPr lang="fr-FR" sz="1400" dirty="0"/>
              <a:t> </a:t>
            </a:r>
            <a:r>
              <a:rPr lang="fr-FR" sz="1400" dirty="0" err="1"/>
              <a:t>is</a:t>
            </a:r>
            <a:r>
              <a:rPr lang="fr-FR" sz="1400" dirty="0"/>
              <a:t> on or off, </a:t>
            </a:r>
            <a:r>
              <a:rPr lang="fr-FR" sz="1400" dirty="0" err="1"/>
              <a:t>then</a:t>
            </a:r>
            <a:r>
              <a:rPr lang="fr-FR" sz="1400" dirty="0"/>
              <a:t> </a:t>
            </a:r>
            <a:r>
              <a:rPr lang="fr-FR" sz="1400" dirty="0" err="1"/>
              <a:t>sends</a:t>
            </a:r>
            <a:r>
              <a:rPr lang="fr-FR" sz="1400" dirty="0"/>
              <a:t> a notification to the Control. </a:t>
            </a:r>
            <a:endParaRPr lang="fr-FR" sz="1400" dirty="0" smtClean="0"/>
          </a:p>
          <a:p>
            <a:endParaRPr lang="fr-FR" sz="1400" dirty="0" smtClean="0"/>
          </a:p>
          <a:p>
            <a:r>
              <a:rPr lang="fr-FR" sz="1400" dirty="0" smtClean="0"/>
              <a:t>the </a:t>
            </a:r>
            <a:r>
              <a:rPr lang="fr-FR" sz="1400" dirty="0"/>
              <a:t>Control </a:t>
            </a:r>
            <a:r>
              <a:rPr lang="fr-FR" sz="1400" dirty="0" err="1"/>
              <a:t>which</a:t>
            </a:r>
            <a:r>
              <a:rPr lang="fr-FR" sz="1400" dirty="0"/>
              <a:t> </a:t>
            </a:r>
            <a:r>
              <a:rPr lang="fr-FR" sz="1400" dirty="0" err="1"/>
              <a:t>maintains</a:t>
            </a:r>
            <a:r>
              <a:rPr lang="fr-FR" sz="1400" dirty="0"/>
              <a:t> the </a:t>
            </a:r>
            <a:r>
              <a:rPr lang="fr-FR" sz="1400" dirty="0" err="1"/>
              <a:t>dependencies</a:t>
            </a:r>
            <a:r>
              <a:rPr lang="fr-FR" sz="1400" dirty="0"/>
              <a:t> </a:t>
            </a:r>
            <a:r>
              <a:rPr lang="fr-FR" sz="1400" dirty="0" err="1"/>
              <a:t>between</a:t>
            </a:r>
            <a:r>
              <a:rPr lang="fr-FR" sz="1400" dirty="0"/>
              <a:t> the switch and the </a:t>
            </a:r>
            <a:r>
              <a:rPr lang="fr-FR" sz="1400" dirty="0" err="1"/>
              <a:t>IsOn</a:t>
            </a:r>
            <a:r>
              <a:rPr lang="fr-FR" sz="1400" dirty="0"/>
              <a:t> </a:t>
            </a:r>
            <a:r>
              <a:rPr lang="fr-FR" sz="1400" dirty="0" err="1"/>
              <a:t>boolean</a:t>
            </a:r>
            <a:r>
              <a:rPr lang="fr-FR" sz="1400" dirty="0"/>
              <a:t> variable, notifies the Abstraction </a:t>
            </a:r>
            <a:r>
              <a:rPr lang="fr-FR" sz="1400" dirty="0" err="1"/>
              <a:t>facet</a:t>
            </a:r>
            <a:r>
              <a:rPr lang="fr-FR" sz="1400" dirty="0"/>
              <a:t> of a change for </a:t>
            </a:r>
            <a:r>
              <a:rPr lang="fr-FR" sz="1400" dirty="0" err="1"/>
              <a:t>IsOn</a:t>
            </a:r>
            <a:r>
              <a:rPr lang="fr-FR" sz="1400" dirty="0"/>
              <a:t>. </a:t>
            </a:r>
            <a:endParaRPr lang="fr-FR" sz="1400" dirty="0" smtClean="0"/>
          </a:p>
          <a:p>
            <a:endParaRPr lang="fr-FR" sz="1400" dirty="0" smtClean="0"/>
          </a:p>
          <a:p>
            <a:r>
              <a:rPr lang="fr-FR" sz="1400" dirty="0" smtClean="0"/>
              <a:t>The </a:t>
            </a:r>
            <a:r>
              <a:rPr lang="fr-FR" sz="1400" dirty="0"/>
              <a:t>Abstraction, the </a:t>
            </a:r>
            <a:r>
              <a:rPr lang="fr-FR" sz="1400" dirty="0" err="1"/>
              <a:t>functional</a:t>
            </a:r>
            <a:r>
              <a:rPr lang="fr-FR" sz="1400" dirty="0"/>
              <a:t> </a:t>
            </a:r>
            <a:r>
              <a:rPr lang="fr-FR" sz="1400" dirty="0" err="1"/>
              <a:t>core</a:t>
            </a:r>
            <a:r>
              <a:rPr lang="fr-FR" sz="1400" dirty="0"/>
              <a:t> of the </a:t>
            </a:r>
            <a:r>
              <a:rPr lang="fr-FR" sz="1400" dirty="0" err="1"/>
              <a:t>burner</a:t>
            </a:r>
            <a:r>
              <a:rPr lang="fr-FR" sz="1400" dirty="0"/>
              <a:t> agent, </a:t>
            </a:r>
            <a:r>
              <a:rPr lang="fr-FR" sz="1400" dirty="0" err="1"/>
              <a:t>computes</a:t>
            </a:r>
            <a:r>
              <a:rPr lang="fr-FR" sz="1400" dirty="0"/>
              <a:t> the </a:t>
            </a:r>
            <a:r>
              <a:rPr lang="fr-FR" sz="1400" dirty="0" err="1"/>
              <a:t>heat</a:t>
            </a:r>
            <a:r>
              <a:rPr lang="fr-FR" sz="1400" dirty="0"/>
              <a:t> </a:t>
            </a:r>
            <a:r>
              <a:rPr lang="fr-FR" sz="1400" dirty="0" err="1"/>
              <a:t>according</a:t>
            </a:r>
            <a:r>
              <a:rPr lang="fr-FR" sz="1400" dirty="0"/>
              <a:t> to the </a:t>
            </a:r>
            <a:r>
              <a:rPr lang="fr-FR" sz="1400" dirty="0" err="1"/>
              <a:t>laws</a:t>
            </a:r>
            <a:r>
              <a:rPr lang="fr-FR" sz="1400" dirty="0"/>
              <a:t> of </a:t>
            </a:r>
            <a:r>
              <a:rPr lang="fr-FR" sz="1400" dirty="0" err="1"/>
              <a:t>thermodynamics</a:t>
            </a:r>
            <a:r>
              <a:rPr lang="fr-FR" sz="1400" dirty="0"/>
              <a:t>. </a:t>
            </a:r>
            <a:endParaRPr lang="fr-FR" sz="1400" dirty="0" smtClean="0"/>
          </a:p>
          <a:p>
            <a:endParaRPr lang="fr-FR" sz="1400" dirty="0" smtClean="0"/>
          </a:p>
          <a:p>
            <a:r>
              <a:rPr lang="fr-FR" sz="1400" dirty="0" smtClean="0"/>
              <a:t>As </a:t>
            </a:r>
            <a:r>
              <a:rPr lang="fr-FR" sz="1400" dirty="0"/>
              <a:t>the </a:t>
            </a:r>
            <a:r>
              <a:rPr lang="fr-FR" sz="1400" dirty="0" err="1"/>
              <a:t>heat</a:t>
            </a:r>
            <a:r>
              <a:rPr lang="fr-FR" sz="1400" dirty="0"/>
              <a:t> crosses a </a:t>
            </a:r>
            <a:r>
              <a:rPr lang="fr-FR" sz="1400" dirty="0" err="1"/>
              <a:t>threshold</a:t>
            </a:r>
            <a:r>
              <a:rPr lang="fr-FR" sz="1400" dirty="0"/>
              <a:t>, the Abstraction notifies the Control of the </a:t>
            </a:r>
            <a:r>
              <a:rPr lang="fr-FR" sz="1400" dirty="0" err="1"/>
              <a:t>fact</a:t>
            </a:r>
            <a:r>
              <a:rPr lang="fr-FR" sz="1400" dirty="0"/>
              <a:t>. </a:t>
            </a:r>
            <a:endParaRPr lang="fr-FR" sz="1400" dirty="0" smtClean="0"/>
          </a:p>
          <a:p>
            <a:endParaRPr lang="fr-FR" sz="1400" dirty="0"/>
          </a:p>
          <a:p>
            <a:r>
              <a:rPr lang="fr-FR" sz="1400" dirty="0" smtClean="0"/>
              <a:t> </a:t>
            </a:r>
            <a:r>
              <a:rPr lang="fr-FR" sz="1400" dirty="0"/>
              <a:t>the Control, </a:t>
            </a:r>
            <a:r>
              <a:rPr lang="fr-FR" sz="1400" dirty="0" err="1"/>
              <a:t>which</a:t>
            </a:r>
            <a:r>
              <a:rPr lang="fr-FR" sz="1400" dirty="0"/>
              <a:t> </a:t>
            </a:r>
            <a:r>
              <a:rPr lang="fr-FR" sz="1400" dirty="0" err="1"/>
              <a:t>maintains</a:t>
            </a:r>
            <a:r>
              <a:rPr lang="fr-FR" sz="1400" dirty="0"/>
              <a:t> the </a:t>
            </a:r>
            <a:r>
              <a:rPr lang="fr-FR" sz="1400" dirty="0" err="1"/>
              <a:t>dependencies</a:t>
            </a:r>
            <a:r>
              <a:rPr lang="fr-FR" sz="1400" dirty="0"/>
              <a:t> </a:t>
            </a:r>
            <a:r>
              <a:rPr lang="fr-FR" sz="1400" dirty="0" err="1"/>
              <a:t>between</a:t>
            </a:r>
            <a:r>
              <a:rPr lang="fr-FR" sz="1400" dirty="0"/>
              <a:t> the </a:t>
            </a:r>
            <a:r>
              <a:rPr lang="fr-FR" sz="1400" dirty="0" err="1"/>
              <a:t>threshold</a:t>
            </a:r>
            <a:r>
              <a:rPr lang="fr-FR" sz="1400" dirty="0"/>
              <a:t> values and the </a:t>
            </a:r>
            <a:r>
              <a:rPr lang="fr-FR" sz="1400" dirty="0" err="1"/>
              <a:t>height</a:t>
            </a:r>
            <a:r>
              <a:rPr lang="fr-FR" sz="1400" dirty="0"/>
              <a:t> of </a:t>
            </a:r>
            <a:r>
              <a:rPr lang="fr-FR" sz="1400" dirty="0" err="1"/>
              <a:t>effluvia</a:t>
            </a:r>
            <a:r>
              <a:rPr lang="fr-FR" sz="1400" dirty="0"/>
              <a:t>, notifies the </a:t>
            </a:r>
            <a:r>
              <a:rPr lang="fr-FR" sz="1400" dirty="0" err="1"/>
              <a:t>Presentation</a:t>
            </a:r>
            <a:r>
              <a:rPr lang="fr-FR" sz="1400" dirty="0"/>
              <a:t> </a:t>
            </a:r>
            <a:r>
              <a:rPr lang="fr-FR" sz="1400" dirty="0" err="1"/>
              <a:t>that</a:t>
            </a:r>
            <a:r>
              <a:rPr lang="fr-FR" sz="1400" dirty="0"/>
              <a:t> </a:t>
            </a:r>
            <a:r>
              <a:rPr lang="fr-FR" sz="1400" dirty="0" err="1"/>
              <a:t>effluvia</a:t>
            </a:r>
            <a:r>
              <a:rPr lang="fr-FR" sz="1400" dirty="0"/>
              <a:t> </a:t>
            </a:r>
            <a:r>
              <a:rPr lang="fr-FR" sz="1400" dirty="0" err="1"/>
              <a:t>should</a:t>
            </a:r>
            <a:r>
              <a:rPr lang="fr-FR" sz="1400" dirty="0"/>
              <a:t> </a:t>
            </a:r>
            <a:r>
              <a:rPr lang="fr-FR" sz="1400" dirty="0" err="1"/>
              <a:t>be</a:t>
            </a:r>
            <a:r>
              <a:rPr lang="fr-FR" sz="1400" dirty="0"/>
              <a:t> </a:t>
            </a:r>
            <a:r>
              <a:rPr lang="fr-FR" sz="1400" dirty="0" err="1"/>
              <a:t>redrawn</a:t>
            </a:r>
            <a:r>
              <a:rPr lang="fr-FR" sz="1400" dirty="0"/>
              <a:t>. </a:t>
            </a:r>
            <a:endParaRPr lang="fr-FR" sz="1400" dirty="0" smtClean="0"/>
          </a:p>
          <a:p>
            <a:endParaRPr lang="fr-FR" sz="1400" dirty="0"/>
          </a:p>
          <a:p>
            <a:r>
              <a:rPr lang="fr-FR" sz="1400" dirty="0" smtClean="0"/>
              <a:t>The </a:t>
            </a:r>
            <a:r>
              <a:rPr lang="fr-FR" sz="1400" dirty="0" err="1"/>
              <a:t>Presentation</a:t>
            </a:r>
            <a:r>
              <a:rPr lang="fr-FR" sz="1400" dirty="0"/>
              <a:t> changes the </a:t>
            </a:r>
            <a:r>
              <a:rPr lang="fr-FR" sz="1400" dirty="0" err="1"/>
              <a:t>rendering</a:t>
            </a:r>
            <a:r>
              <a:rPr lang="fr-FR" sz="1400" dirty="0"/>
              <a:t> of the </a:t>
            </a:r>
            <a:r>
              <a:rPr lang="fr-FR" sz="1400" dirty="0" err="1"/>
              <a:t>effluvia</a:t>
            </a:r>
            <a:r>
              <a:rPr lang="fr-FR" sz="1400" dirty="0"/>
              <a:t> </a:t>
            </a:r>
            <a:r>
              <a:rPr lang="fr-FR" sz="1400" dirty="0" err="1"/>
              <a:t>accordingly</a:t>
            </a:r>
            <a:r>
              <a:rPr lang="fr-FR" sz="1400" dirty="0"/>
              <a:t>. </a:t>
            </a:r>
            <a:endParaRPr lang="ro-RO" sz="1400" dirty="0"/>
          </a:p>
        </p:txBody>
      </p:sp>
    </p:spTree>
    <p:extLst>
      <p:ext uri="{BB962C8B-B14F-4D97-AF65-F5344CB8AC3E}">
        <p14:creationId xmlns:p14="http://schemas.microsoft.com/office/powerpoint/2010/main" val="2651278033"/>
      </p:ext>
    </p:extLst>
  </p:cSld>
  <p:clrMapOvr>
    <a:masterClrMapping/>
  </p:clrMapOvr>
  <p:transition>
    <p:blinds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Dialog notations</a:t>
            </a:r>
            <a:endParaRPr lang="ro-RO" dirty="0"/>
          </a:p>
        </p:txBody>
      </p:sp>
      <p:sp>
        <p:nvSpPr>
          <p:cNvPr id="6" name="Text Placeholder 5"/>
          <p:cNvSpPr>
            <a:spLocks noGrp="1"/>
          </p:cNvSpPr>
          <p:nvPr>
            <p:ph type="body" idx="1"/>
          </p:nvPr>
        </p:nvSpPr>
        <p:spPr/>
        <p:txBody>
          <a:bodyPr/>
          <a:lstStyle/>
          <a:p>
            <a:endParaRPr lang="ro-RO"/>
          </a:p>
        </p:txBody>
      </p:sp>
    </p:spTree>
    <p:extLst>
      <p:ext uri="{BB962C8B-B14F-4D97-AF65-F5344CB8AC3E}">
        <p14:creationId xmlns:p14="http://schemas.microsoft.com/office/powerpoint/2010/main" val="2278375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a:bodyPr>
          <a:lstStyle/>
          <a:p>
            <a:r>
              <a:rPr lang="en-US" sz="4000" dirty="0" smtClean="0"/>
              <a:t>The interaction (dialogue)</a:t>
            </a:r>
            <a:endParaRPr lang="en-US" sz="4000" dirty="0"/>
          </a:p>
        </p:txBody>
      </p:sp>
      <p:sp>
        <p:nvSpPr>
          <p:cNvPr id="38915" name="Rectangle 3"/>
          <p:cNvSpPr>
            <a:spLocks noGrp="1" noChangeArrowheads="1"/>
          </p:cNvSpPr>
          <p:nvPr>
            <p:ph type="body" idx="1"/>
          </p:nvPr>
        </p:nvSpPr>
        <p:spPr>
          <a:xfrm>
            <a:off x="457200" y="1600200"/>
            <a:ext cx="8218488" cy="3629025"/>
          </a:xfrm>
        </p:spPr>
        <p:txBody>
          <a:bodyPr/>
          <a:lstStyle/>
          <a:p>
            <a:pPr>
              <a:lnSpc>
                <a:spcPct val="90000"/>
              </a:lnSpc>
            </a:pPr>
            <a:r>
              <a:rPr lang="en-US" sz="2400" dirty="0" smtClean="0"/>
              <a:t>Dialogue </a:t>
            </a:r>
            <a:r>
              <a:rPr lang="en-US" sz="2400" dirty="0"/>
              <a:t>= </a:t>
            </a:r>
            <a:r>
              <a:rPr lang="en-US" sz="2000" dirty="0" smtClean="0"/>
              <a:t>symbols transfer at interface level</a:t>
            </a:r>
            <a:endParaRPr lang="en-US" sz="2000" dirty="0"/>
          </a:p>
          <a:p>
            <a:pPr>
              <a:lnSpc>
                <a:spcPct val="90000"/>
              </a:lnSpc>
            </a:pPr>
            <a:r>
              <a:rPr lang="en-US" sz="2400" dirty="0" smtClean="0"/>
              <a:t>Characteristics:</a:t>
            </a:r>
            <a:endParaRPr lang="en-US" sz="2400" dirty="0"/>
          </a:p>
          <a:p>
            <a:pPr lvl="1">
              <a:lnSpc>
                <a:spcPct val="90000"/>
              </a:lnSpc>
            </a:pPr>
            <a:r>
              <a:rPr lang="en-US" sz="2400" b="1" dirty="0" smtClean="0"/>
              <a:t>Style </a:t>
            </a:r>
            <a:endParaRPr lang="en-US" sz="2400" b="1" dirty="0"/>
          </a:p>
          <a:p>
            <a:pPr lvl="2">
              <a:lnSpc>
                <a:spcPct val="90000"/>
              </a:lnSpc>
            </a:pPr>
            <a:r>
              <a:rPr lang="en-US" sz="2000" dirty="0" smtClean="0">
                <a:solidFill>
                  <a:schemeClr val="hlink"/>
                </a:solidFill>
              </a:rPr>
              <a:t>Command language</a:t>
            </a:r>
            <a:endParaRPr lang="en-US" sz="2000" dirty="0">
              <a:solidFill>
                <a:schemeClr val="hlink"/>
              </a:solidFill>
            </a:endParaRPr>
          </a:p>
          <a:p>
            <a:pPr lvl="2">
              <a:lnSpc>
                <a:spcPct val="90000"/>
              </a:lnSpc>
            </a:pPr>
            <a:r>
              <a:rPr lang="en-US" sz="2000" dirty="0" smtClean="0">
                <a:solidFill>
                  <a:schemeClr val="hlink"/>
                </a:solidFill>
              </a:rPr>
              <a:t>Menus</a:t>
            </a:r>
            <a:endParaRPr lang="en-US" sz="2000" dirty="0">
              <a:solidFill>
                <a:schemeClr val="hlink"/>
              </a:solidFill>
            </a:endParaRPr>
          </a:p>
          <a:p>
            <a:pPr lvl="2">
              <a:lnSpc>
                <a:spcPct val="90000"/>
              </a:lnSpc>
            </a:pPr>
            <a:r>
              <a:rPr lang="en-US" sz="2000" dirty="0" smtClean="0">
                <a:solidFill>
                  <a:schemeClr val="hlink"/>
                </a:solidFill>
              </a:rPr>
              <a:t>Form filling</a:t>
            </a:r>
            <a:endParaRPr lang="en-US" sz="2000" dirty="0">
              <a:solidFill>
                <a:schemeClr val="hlink"/>
              </a:solidFill>
            </a:endParaRPr>
          </a:p>
          <a:p>
            <a:pPr lvl="2">
              <a:lnSpc>
                <a:spcPct val="90000"/>
              </a:lnSpc>
            </a:pPr>
            <a:r>
              <a:rPr lang="en-US" sz="2000" dirty="0" smtClean="0">
                <a:solidFill>
                  <a:schemeClr val="hlink"/>
                </a:solidFill>
              </a:rPr>
              <a:t>Direct manipulation</a:t>
            </a:r>
            <a:endParaRPr lang="en-US" sz="2000" dirty="0">
              <a:solidFill>
                <a:schemeClr val="hlink"/>
              </a:solidFill>
            </a:endParaRPr>
          </a:p>
          <a:p>
            <a:pPr lvl="2">
              <a:lnSpc>
                <a:spcPct val="90000"/>
              </a:lnSpc>
            </a:pPr>
            <a:r>
              <a:rPr lang="en-US" sz="2000" dirty="0" smtClean="0">
                <a:solidFill>
                  <a:schemeClr val="hlink"/>
                </a:solidFill>
              </a:rPr>
              <a:t>Natural language</a:t>
            </a:r>
            <a:endParaRPr lang="en-US" sz="2000" dirty="0">
              <a:solidFill>
                <a:schemeClr val="hlink"/>
              </a:solidFill>
            </a:endParaRPr>
          </a:p>
          <a:p>
            <a:pPr lvl="2">
              <a:lnSpc>
                <a:spcPct val="90000"/>
              </a:lnSpc>
            </a:pPr>
            <a:r>
              <a:rPr lang="en-US" sz="2000" dirty="0" smtClean="0">
                <a:solidFill>
                  <a:schemeClr val="hlink"/>
                </a:solidFill>
              </a:rPr>
              <a:t>Intelligent interfaces</a:t>
            </a:r>
            <a:endParaRPr lang="en-US" sz="2000" dirty="0">
              <a:solidFill>
                <a:schemeClr val="hlink"/>
              </a:solidFill>
            </a:endParaRPr>
          </a:p>
          <a:p>
            <a:pPr lvl="2">
              <a:lnSpc>
                <a:spcPct val="90000"/>
              </a:lnSpc>
              <a:buFontTx/>
              <a:buNone/>
            </a:pPr>
            <a:endParaRPr lang="en-US" sz="2000" dirty="0">
              <a:solidFill>
                <a:schemeClr val="hlink"/>
              </a:solidFill>
            </a:endParaRPr>
          </a:p>
          <a:p>
            <a:pPr lvl="1">
              <a:lnSpc>
                <a:spcPct val="90000"/>
              </a:lnSpc>
            </a:pPr>
            <a:endParaRPr lang="en-US" sz="2400" dirty="0"/>
          </a:p>
        </p:txBody>
      </p:sp>
      <p:sp>
        <p:nvSpPr>
          <p:cNvPr id="38918" name="Text Box 6"/>
          <p:cNvSpPr txBox="1">
            <a:spLocks noChangeArrowheads="1"/>
          </p:cNvSpPr>
          <p:nvPr/>
        </p:nvSpPr>
        <p:spPr bwMode="auto">
          <a:xfrm>
            <a:off x="6011863" y="4868863"/>
            <a:ext cx="2447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sz="2400" b="0" i="0" u="none">
              <a:latin typeface="Tahoma" pitchFamily="34" charset="0"/>
            </a:endParaRPr>
          </a:p>
        </p:txBody>
      </p:sp>
      <p:sp>
        <p:nvSpPr>
          <p:cNvPr id="38924" name="AutoShape 12"/>
          <p:cNvSpPr>
            <a:spLocks noChangeArrowheads="1"/>
          </p:cNvSpPr>
          <p:nvPr/>
        </p:nvSpPr>
        <p:spPr bwMode="auto">
          <a:xfrm>
            <a:off x="4500563" y="3789363"/>
            <a:ext cx="1008062" cy="215900"/>
          </a:xfrm>
          <a:prstGeom prst="rightArrow">
            <a:avLst>
              <a:gd name="adj1" fmla="val 50000"/>
              <a:gd name="adj2" fmla="val 116728"/>
            </a:avLst>
          </a:prstGeom>
          <a:solidFill>
            <a:schemeClr val="hlink"/>
          </a:solidFill>
          <a:ln w="9525" algn="ctr">
            <a:solidFill>
              <a:schemeClr val="hlink"/>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38925" name="Text Box 13"/>
          <p:cNvSpPr txBox="1">
            <a:spLocks noChangeArrowheads="1"/>
          </p:cNvSpPr>
          <p:nvPr/>
        </p:nvSpPr>
        <p:spPr bwMode="auto">
          <a:xfrm>
            <a:off x="5556250" y="2492375"/>
            <a:ext cx="3587750" cy="2665413"/>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sz="2800">
                <a:solidFill>
                  <a:schemeClr val="accent2"/>
                </a:solidFill>
                <a:latin typeface="Arial" charset="0"/>
              </a:defRPr>
            </a:lvl1pPr>
            <a:lvl2pPr marL="457200">
              <a:defRPr sz="2400">
                <a:solidFill>
                  <a:schemeClr val="accent2"/>
                </a:solidFill>
                <a:latin typeface="Arial" charset="0"/>
              </a:defRPr>
            </a:lvl2pPr>
            <a:lvl3pPr marL="914400">
              <a:defRPr sz="2000">
                <a:solidFill>
                  <a:schemeClr val="accent2"/>
                </a:solidFill>
                <a:latin typeface="Arial" charset="0"/>
              </a:defRPr>
            </a:lvl3pPr>
            <a:lvl4pPr marL="1371600">
              <a:defRPr>
                <a:solidFill>
                  <a:schemeClr val="accent2"/>
                </a:solidFill>
                <a:latin typeface="Arial" charset="0"/>
              </a:defRPr>
            </a:lvl4pPr>
            <a:lvl5pPr marL="1828800">
              <a:defRPr>
                <a:solidFill>
                  <a:schemeClr val="accent2"/>
                </a:solidFill>
                <a:latin typeface="Arial" charset="0"/>
              </a:defRPr>
            </a:lvl5pPr>
            <a:lvl6pPr marL="2286000">
              <a:defRPr>
                <a:solidFill>
                  <a:schemeClr val="accent2"/>
                </a:solidFill>
                <a:latin typeface="Arial" charset="0"/>
              </a:defRPr>
            </a:lvl6pPr>
            <a:lvl7pPr marL="2743200">
              <a:defRPr>
                <a:solidFill>
                  <a:schemeClr val="accent2"/>
                </a:solidFill>
                <a:latin typeface="Arial" charset="0"/>
              </a:defRPr>
            </a:lvl7pPr>
            <a:lvl8pPr marL="3200400">
              <a:defRPr>
                <a:solidFill>
                  <a:schemeClr val="accent2"/>
                </a:solidFill>
                <a:latin typeface="Arial" charset="0"/>
              </a:defRPr>
            </a:lvl8pPr>
            <a:lvl9pPr marL="3657600">
              <a:defRPr>
                <a:solidFill>
                  <a:schemeClr val="accent2"/>
                </a:solidFill>
                <a:latin typeface="Arial" charset="0"/>
              </a:defRPr>
            </a:lvl9pPr>
          </a:lstStyle>
          <a:p>
            <a:pPr>
              <a:spcBef>
                <a:spcPct val="20000"/>
              </a:spcBef>
              <a:buFont typeface="Wingdings" pitchFamily="2" charset="2"/>
              <a:buNone/>
            </a:pPr>
            <a:r>
              <a:rPr lang="en-US" sz="2000" i="0" u="none" dirty="0"/>
              <a:t> </a:t>
            </a:r>
            <a:r>
              <a:rPr lang="en-US" sz="2000" i="0" u="none" dirty="0" smtClean="0"/>
              <a:t>Evaluation criteria:</a:t>
            </a:r>
            <a:endParaRPr lang="en-US" sz="2000" i="0" u="none" dirty="0"/>
          </a:p>
          <a:p>
            <a:pPr lvl="1">
              <a:spcBef>
                <a:spcPct val="20000"/>
              </a:spcBef>
              <a:buFont typeface="Wingdings" pitchFamily="2" charset="2"/>
              <a:buChar char="ü"/>
            </a:pPr>
            <a:r>
              <a:rPr lang="en-US" sz="1600" b="0" i="0" u="none" dirty="0" smtClean="0"/>
              <a:t>Task performance</a:t>
            </a:r>
            <a:endParaRPr lang="en-US" sz="1600" b="0" i="0" u="none" dirty="0"/>
          </a:p>
          <a:p>
            <a:pPr lvl="1">
              <a:spcBef>
                <a:spcPct val="20000"/>
              </a:spcBef>
              <a:buFont typeface="Wingdings" pitchFamily="2" charset="2"/>
              <a:buChar char="ü"/>
            </a:pPr>
            <a:r>
              <a:rPr lang="en-US" sz="1600" b="0" i="0" u="none" dirty="0" smtClean="0"/>
              <a:t>Errors</a:t>
            </a:r>
            <a:endParaRPr lang="en-US" sz="1600" b="0" i="0" u="none" dirty="0"/>
          </a:p>
          <a:p>
            <a:pPr lvl="1">
              <a:spcBef>
                <a:spcPct val="20000"/>
              </a:spcBef>
              <a:buFont typeface="Wingdings" pitchFamily="2" charset="2"/>
              <a:buChar char="ü"/>
            </a:pPr>
            <a:r>
              <a:rPr lang="en-US" sz="1600" b="0" i="0" u="none" dirty="0" smtClean="0"/>
              <a:t>Learning time</a:t>
            </a:r>
            <a:endParaRPr lang="en-US" sz="1600" b="0" i="0" u="none" dirty="0"/>
          </a:p>
          <a:p>
            <a:pPr lvl="1">
              <a:spcBef>
                <a:spcPct val="20000"/>
              </a:spcBef>
              <a:buFont typeface="Wingdings" pitchFamily="2" charset="2"/>
              <a:buChar char="ü"/>
            </a:pPr>
            <a:r>
              <a:rPr lang="en-US" sz="1600" b="0" i="0" u="none" dirty="0" smtClean="0"/>
              <a:t>Knowledge persistence</a:t>
            </a:r>
            <a:endParaRPr lang="en-US" sz="1600" b="0" i="0" u="none" dirty="0"/>
          </a:p>
          <a:p>
            <a:pPr lvl="1">
              <a:spcBef>
                <a:spcPct val="20000"/>
              </a:spcBef>
              <a:buFont typeface="Wingdings" pitchFamily="2" charset="2"/>
              <a:buChar char="ü"/>
            </a:pPr>
            <a:r>
              <a:rPr lang="en-US" sz="1600" b="0" i="0" u="none" dirty="0" smtClean="0"/>
              <a:t>Subjective satisfaction</a:t>
            </a:r>
            <a:endParaRPr lang="en-US" sz="1600" b="0" i="0" u="none" dirty="0"/>
          </a:p>
          <a:p>
            <a:pPr algn="ctr">
              <a:lnSpc>
                <a:spcPct val="90000"/>
              </a:lnSpc>
              <a:spcBef>
                <a:spcPct val="50000"/>
              </a:spcBef>
            </a:pPr>
            <a:endParaRPr lang="en-US" sz="1600" b="0" i="0" u="none" dirty="0"/>
          </a:p>
        </p:txBody>
      </p:sp>
      <p:sp>
        <p:nvSpPr>
          <p:cNvPr id="38926" name="Text Box 14"/>
          <p:cNvSpPr txBox="1">
            <a:spLocks noChangeArrowheads="1"/>
          </p:cNvSpPr>
          <p:nvPr/>
        </p:nvSpPr>
        <p:spPr bwMode="auto">
          <a:xfrm>
            <a:off x="381000" y="5196007"/>
            <a:ext cx="8496300" cy="1661993"/>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800100" lvl="1" indent="-342900">
              <a:lnSpc>
                <a:spcPct val="90000"/>
              </a:lnSpc>
              <a:spcBef>
                <a:spcPct val="20000"/>
              </a:spcBef>
              <a:buFont typeface="Arial" pitchFamily="34" charset="0"/>
              <a:buChar char="•"/>
            </a:pPr>
            <a:r>
              <a:rPr lang="en-US" sz="2000" b="1" i="0" dirty="0" smtClean="0">
                <a:solidFill>
                  <a:srgbClr val="E559CA"/>
                </a:solidFill>
              </a:rPr>
              <a:t>Structure</a:t>
            </a:r>
            <a:r>
              <a:rPr lang="en-US" sz="2000" b="0" i="0" dirty="0" smtClean="0">
                <a:solidFill>
                  <a:srgbClr val="E559CA"/>
                </a:solidFill>
              </a:rPr>
              <a:t> </a:t>
            </a:r>
            <a:r>
              <a:rPr lang="en-US" sz="2000" b="0" i="0" u="none" dirty="0" smtClean="0">
                <a:solidFill>
                  <a:schemeClr val="accent2"/>
                </a:solidFill>
              </a:rPr>
              <a:t>– formal description of dialog elements and occurrence order </a:t>
            </a:r>
            <a:endParaRPr lang="en-US" sz="2000" b="0" i="0" u="none" dirty="0">
              <a:solidFill>
                <a:schemeClr val="accent2"/>
              </a:solidFill>
            </a:endParaRPr>
          </a:p>
          <a:p>
            <a:pPr lvl="1">
              <a:lnSpc>
                <a:spcPct val="90000"/>
              </a:lnSpc>
              <a:spcBef>
                <a:spcPct val="20000"/>
              </a:spcBef>
            </a:pPr>
            <a:r>
              <a:rPr lang="en-US" sz="2000" b="0" i="0" u="none" dirty="0">
                <a:solidFill>
                  <a:schemeClr val="accent2"/>
                </a:solidFill>
              </a:rPr>
              <a:t>  </a:t>
            </a:r>
          </a:p>
          <a:p>
            <a:pPr marL="800100" lvl="1" indent="-342900">
              <a:lnSpc>
                <a:spcPct val="90000"/>
              </a:lnSpc>
              <a:spcBef>
                <a:spcPct val="20000"/>
              </a:spcBef>
              <a:buFont typeface="Arial" pitchFamily="34" charset="0"/>
              <a:buChar char="•"/>
            </a:pPr>
            <a:r>
              <a:rPr lang="en-US" sz="2000" b="1" dirty="0">
                <a:solidFill>
                  <a:srgbClr val="E559CA"/>
                </a:solidFill>
              </a:rPr>
              <a:t>Content</a:t>
            </a:r>
            <a:r>
              <a:rPr lang="en-US" sz="2000" b="0" i="0" u="none" dirty="0" smtClean="0">
                <a:solidFill>
                  <a:schemeClr val="accent2"/>
                </a:solidFill>
              </a:rPr>
              <a:t> </a:t>
            </a:r>
            <a:r>
              <a:rPr lang="en-US" sz="2000" b="0" i="0" u="none" dirty="0">
                <a:solidFill>
                  <a:schemeClr val="accent2"/>
                </a:solidFill>
              </a:rPr>
              <a:t>– </a:t>
            </a:r>
            <a:r>
              <a:rPr lang="en-US" sz="2000" b="0" i="0" u="none" dirty="0" smtClean="0">
                <a:solidFill>
                  <a:schemeClr val="accent2"/>
                </a:solidFill>
              </a:rPr>
              <a:t>semantic of </a:t>
            </a:r>
            <a:r>
              <a:rPr lang="en-US" sz="2000" dirty="0" smtClean="0">
                <a:solidFill>
                  <a:schemeClr val="accent2"/>
                </a:solidFill>
              </a:rPr>
              <a:t>exchanged information</a:t>
            </a:r>
            <a:endParaRPr lang="en-US" sz="2000" b="0" i="0" u="none" dirty="0">
              <a:solidFill>
                <a:schemeClr val="accent2"/>
              </a:solidFill>
            </a:endParaRPr>
          </a:p>
          <a:p>
            <a:pPr>
              <a:lnSpc>
                <a:spcPct val="90000"/>
              </a:lnSpc>
              <a:spcBef>
                <a:spcPct val="20000"/>
              </a:spcBef>
              <a:buFontTx/>
              <a:buChar char="•"/>
            </a:pPr>
            <a:endParaRPr lang="en-US" sz="2000" b="0" i="0" u="none" dirty="0">
              <a:solidFill>
                <a:schemeClr val="accent2"/>
              </a:solidFill>
            </a:endParaRPr>
          </a:p>
        </p:txBody>
      </p:sp>
    </p:spTree>
    <p:extLst>
      <p:ext uri="{BB962C8B-B14F-4D97-AF65-F5344CB8AC3E}">
        <p14:creationId xmlns:p14="http://schemas.microsoft.com/office/powerpoint/2010/main" val="9811405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fill="hold" nodeType="afterEffect">
                                  <p:stCondLst>
                                    <p:cond delay="0"/>
                                  </p:stCondLst>
                                  <p:childTnLst>
                                    <p:animClr clrSpc="rgb" dir="cw">
                                      <p:cBhvr override="childStyle">
                                        <p:cTn id="6" dur="5000" fill="hold"/>
                                        <p:tgtEl>
                                          <p:spTgt spid="38915">
                                            <p:txEl>
                                              <p:pRg st="2" end="2"/>
                                            </p:txEl>
                                          </p:spTgt>
                                        </p:tgtEl>
                                        <p:attrNameLst>
                                          <p:attrName>style.color</p:attrName>
                                        </p:attrNameLst>
                                      </p:cBhvr>
                                      <p:to>
                                        <a:srgbClr val="FF00FF"/>
                                      </p:to>
                                    </p:animClr>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8924"/>
                                        </p:tgtEl>
                                        <p:attrNameLst>
                                          <p:attrName>style.visibility</p:attrName>
                                        </p:attrNameLst>
                                      </p:cBhvr>
                                      <p:to>
                                        <p:strVal val="visible"/>
                                      </p:to>
                                    </p:set>
                                    <p:animEffect transition="in" filter="fade">
                                      <p:cBhvr>
                                        <p:cTn id="11" dur="2000"/>
                                        <p:tgtEl>
                                          <p:spTgt spid="38924"/>
                                        </p:tgtEl>
                                      </p:cBhvr>
                                    </p:animEffect>
                                  </p:childTnLst>
                                </p:cTn>
                              </p:par>
                            </p:childTnLst>
                          </p:cTn>
                        </p:par>
                        <p:par>
                          <p:cTn id="12" fill="hold" nodeType="afterGroup">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38925">
                                            <p:txEl>
                                              <p:pRg st="0" end="0"/>
                                            </p:txEl>
                                          </p:spTgt>
                                        </p:tgtEl>
                                        <p:attrNameLst>
                                          <p:attrName>style.visibility</p:attrName>
                                        </p:attrNameLst>
                                      </p:cBhvr>
                                      <p:to>
                                        <p:strVal val="visible"/>
                                      </p:to>
                                    </p:set>
                                    <p:animEffect transition="in" filter="fade">
                                      <p:cBhvr>
                                        <p:cTn id="15" dur="500"/>
                                        <p:tgtEl>
                                          <p:spTgt spid="38925">
                                            <p:txEl>
                                              <p:pRg st="0" end="0"/>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8925">
                                            <p:txEl>
                                              <p:pRg st="1" end="1"/>
                                            </p:txEl>
                                          </p:spTgt>
                                        </p:tgtEl>
                                        <p:attrNameLst>
                                          <p:attrName>style.visibility</p:attrName>
                                        </p:attrNameLst>
                                      </p:cBhvr>
                                      <p:to>
                                        <p:strVal val="visible"/>
                                      </p:to>
                                    </p:set>
                                    <p:animEffect transition="in" filter="fade">
                                      <p:cBhvr>
                                        <p:cTn id="18" dur="500"/>
                                        <p:tgtEl>
                                          <p:spTgt spid="38925">
                                            <p:txEl>
                                              <p:pRg st="1" end="1"/>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8925">
                                            <p:txEl>
                                              <p:pRg st="2" end="2"/>
                                            </p:txEl>
                                          </p:spTgt>
                                        </p:tgtEl>
                                        <p:attrNameLst>
                                          <p:attrName>style.visibility</p:attrName>
                                        </p:attrNameLst>
                                      </p:cBhvr>
                                      <p:to>
                                        <p:strVal val="visible"/>
                                      </p:to>
                                    </p:set>
                                    <p:animEffect transition="in" filter="fade">
                                      <p:cBhvr>
                                        <p:cTn id="21" dur="500"/>
                                        <p:tgtEl>
                                          <p:spTgt spid="38925">
                                            <p:txEl>
                                              <p:pRg st="2" end="2"/>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8925">
                                            <p:txEl>
                                              <p:pRg st="3" end="3"/>
                                            </p:txEl>
                                          </p:spTgt>
                                        </p:tgtEl>
                                        <p:attrNameLst>
                                          <p:attrName>style.visibility</p:attrName>
                                        </p:attrNameLst>
                                      </p:cBhvr>
                                      <p:to>
                                        <p:strVal val="visible"/>
                                      </p:to>
                                    </p:set>
                                    <p:animEffect transition="in" filter="fade">
                                      <p:cBhvr>
                                        <p:cTn id="24" dur="500"/>
                                        <p:tgtEl>
                                          <p:spTgt spid="38925">
                                            <p:txEl>
                                              <p:pRg st="3" end="3"/>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8925">
                                            <p:txEl>
                                              <p:pRg st="4" end="4"/>
                                            </p:txEl>
                                          </p:spTgt>
                                        </p:tgtEl>
                                        <p:attrNameLst>
                                          <p:attrName>style.visibility</p:attrName>
                                        </p:attrNameLst>
                                      </p:cBhvr>
                                      <p:to>
                                        <p:strVal val="visible"/>
                                      </p:to>
                                    </p:set>
                                    <p:animEffect transition="in" filter="fade">
                                      <p:cBhvr>
                                        <p:cTn id="27" dur="500"/>
                                        <p:tgtEl>
                                          <p:spTgt spid="38925">
                                            <p:txEl>
                                              <p:pRg st="4" end="4"/>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8925">
                                            <p:txEl>
                                              <p:pRg st="5" end="5"/>
                                            </p:txEl>
                                          </p:spTgt>
                                        </p:tgtEl>
                                        <p:attrNameLst>
                                          <p:attrName>style.visibility</p:attrName>
                                        </p:attrNameLst>
                                      </p:cBhvr>
                                      <p:to>
                                        <p:strVal val="visible"/>
                                      </p:to>
                                    </p:set>
                                    <p:animEffect transition="in" filter="fade">
                                      <p:cBhvr>
                                        <p:cTn id="30" dur="500"/>
                                        <p:tgtEl>
                                          <p:spTgt spid="38925">
                                            <p:txEl>
                                              <p:pRg st="5" end="5"/>
                                            </p:txEl>
                                          </p:spTgt>
                                        </p:tgtEl>
                                      </p:cBhvr>
                                    </p:animEffect>
                                  </p:childTnLst>
                                </p:cTn>
                              </p:par>
                            </p:childTnLst>
                          </p:cTn>
                        </p:par>
                        <p:par>
                          <p:cTn id="31" fill="hold" nodeType="afterGroup">
                            <p:stCondLst>
                              <p:cond delay="2500"/>
                            </p:stCondLst>
                            <p:childTnLst>
                              <p:par>
                                <p:cTn id="32" presetID="3" presetClass="emph" presetSubtype="2" fill="hold" nodeType="afterEffect">
                                  <p:stCondLst>
                                    <p:cond delay="0"/>
                                  </p:stCondLst>
                                  <p:childTnLst>
                                    <p:animClr clrSpc="rgb" dir="cw">
                                      <p:cBhvr override="childStyle">
                                        <p:cTn id="33" dur="500" fill="hold"/>
                                        <p:tgtEl>
                                          <p:spTgt spid="38925">
                                            <p:txEl>
                                              <p:pRg st="0" end="0"/>
                                            </p:txEl>
                                          </p:spTgt>
                                        </p:tgtEl>
                                        <p:attrNameLst>
                                          <p:attrName>style.color</p:attrName>
                                        </p:attrNameLst>
                                      </p:cBhvr>
                                      <p:to>
                                        <a:srgbClr val="FF66FF"/>
                                      </p:to>
                                    </p:animClr>
                                  </p:childTnLst>
                                </p:cTn>
                              </p:par>
                            </p:childTnLst>
                          </p:cTn>
                        </p:par>
                      </p:childTnLst>
                    </p:cTn>
                  </p:par>
                  <p:par>
                    <p:cTn id="34" fill="hold" nodeType="clickPar">
                      <p:stCondLst>
                        <p:cond delay="indefinite"/>
                      </p:stCondLst>
                      <p:childTnLst>
                        <p:par>
                          <p:cTn id="35" fill="hold" nodeType="withGroup">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8926"/>
                                        </p:tgtEl>
                                        <p:attrNameLst>
                                          <p:attrName>style.visibility</p:attrName>
                                        </p:attrNameLst>
                                      </p:cBhvr>
                                      <p:to>
                                        <p:strVal val="visible"/>
                                      </p:to>
                                    </p:set>
                                    <p:animEffect transition="in" filter="fade">
                                      <p:cBhvr>
                                        <p:cTn id="38" dur="2000"/>
                                        <p:tgtEl>
                                          <p:spTgt spid="389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24" grpId="0" animBg="1"/>
      <p:bldP spid="38925" grpId="0" build="allAtOnce"/>
      <p:bldP spid="3892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r>
              <a:rPr lang="en-US" dirty="0" smtClean="0"/>
              <a:t>The Dialog</a:t>
            </a:r>
            <a:endParaRPr lang="en-US" dirty="0"/>
          </a:p>
        </p:txBody>
      </p:sp>
      <p:sp>
        <p:nvSpPr>
          <p:cNvPr id="162819" name="Rectangle 3"/>
          <p:cNvSpPr>
            <a:spLocks noGrp="1" noChangeArrowheads="1"/>
          </p:cNvSpPr>
          <p:nvPr>
            <p:ph type="body" idx="1"/>
          </p:nvPr>
        </p:nvSpPr>
        <p:spPr/>
        <p:txBody>
          <a:bodyPr/>
          <a:lstStyle/>
          <a:p>
            <a:pPr>
              <a:lnSpc>
                <a:spcPct val="80000"/>
              </a:lnSpc>
            </a:pPr>
            <a:r>
              <a:rPr lang="en-US" sz="2000" dirty="0" smtClean="0"/>
              <a:t>Conversation between multiple partners</a:t>
            </a:r>
            <a:endParaRPr lang="en-US" sz="2000" dirty="0"/>
          </a:p>
          <a:p>
            <a:pPr lvl="1">
              <a:lnSpc>
                <a:spcPct val="80000"/>
              </a:lnSpc>
            </a:pPr>
            <a:r>
              <a:rPr lang="en-US" sz="1800" dirty="0" smtClean="0"/>
              <a:t>Usually cooperative</a:t>
            </a:r>
            <a:endParaRPr lang="en-US" sz="1800" dirty="0"/>
          </a:p>
          <a:p>
            <a:pPr lvl="1">
              <a:lnSpc>
                <a:spcPct val="80000"/>
              </a:lnSpc>
            </a:pPr>
            <a:endParaRPr lang="en-US" sz="1800" dirty="0"/>
          </a:p>
          <a:p>
            <a:pPr>
              <a:lnSpc>
                <a:spcPct val="80000"/>
              </a:lnSpc>
            </a:pPr>
            <a:r>
              <a:rPr lang="en-US" sz="2000" dirty="0" smtClean="0"/>
              <a:t>User interfaces:</a:t>
            </a:r>
            <a:endParaRPr lang="en-US" sz="2000" dirty="0"/>
          </a:p>
          <a:p>
            <a:pPr lvl="1">
              <a:lnSpc>
                <a:spcPct val="80000"/>
              </a:lnSpc>
            </a:pPr>
            <a:r>
              <a:rPr lang="en-US" sz="1800" dirty="0" smtClean="0"/>
              <a:t>Refers to interaction structure</a:t>
            </a:r>
            <a:endParaRPr lang="en-US" sz="1800" dirty="0"/>
          </a:p>
          <a:p>
            <a:pPr lvl="1">
              <a:lnSpc>
                <a:spcPct val="80000"/>
              </a:lnSpc>
            </a:pPr>
            <a:r>
              <a:rPr lang="en-US" sz="1800" dirty="0" err="1" smtClean="0"/>
              <a:t>Sintactical</a:t>
            </a:r>
            <a:r>
              <a:rPr lang="en-US" sz="1800" dirty="0" smtClean="0"/>
              <a:t> level of interaction</a:t>
            </a:r>
            <a:endParaRPr lang="en-US" sz="1800" dirty="0"/>
          </a:p>
          <a:p>
            <a:pPr lvl="1">
              <a:lnSpc>
                <a:spcPct val="80000"/>
              </a:lnSpc>
            </a:pPr>
            <a:endParaRPr lang="en-US" sz="1800" dirty="0"/>
          </a:p>
          <a:p>
            <a:pPr>
              <a:lnSpc>
                <a:spcPct val="80000"/>
              </a:lnSpc>
            </a:pPr>
            <a:r>
              <a:rPr lang="en-US" sz="2000" b="1" u="sng" dirty="0" err="1" smtClean="0"/>
              <a:t>Seeheim</a:t>
            </a:r>
            <a:r>
              <a:rPr lang="en-US" sz="2000" b="1" u="sng" dirty="0" smtClean="0"/>
              <a:t> model</a:t>
            </a:r>
            <a:r>
              <a:rPr lang="en-US" sz="2000" dirty="0" smtClean="0"/>
              <a:t>:</a:t>
            </a:r>
            <a:endParaRPr lang="en-US" sz="2000" dirty="0"/>
          </a:p>
          <a:p>
            <a:pPr>
              <a:lnSpc>
                <a:spcPct val="80000"/>
              </a:lnSpc>
            </a:pPr>
            <a:endParaRPr lang="en-US" sz="2000" dirty="0"/>
          </a:p>
          <a:p>
            <a:pPr lvl="1">
              <a:lnSpc>
                <a:spcPct val="80000"/>
              </a:lnSpc>
            </a:pPr>
            <a:r>
              <a:rPr lang="en-US" sz="1800" u="sng" dirty="0"/>
              <a:t>Lexical</a:t>
            </a:r>
            <a:r>
              <a:rPr lang="en-US" sz="1800" dirty="0"/>
              <a:t> – </a:t>
            </a:r>
            <a:r>
              <a:rPr lang="en-US" sz="1800" dirty="0" smtClean="0"/>
              <a:t>icons, key press</a:t>
            </a:r>
            <a:endParaRPr lang="en-US" sz="1800" dirty="0"/>
          </a:p>
          <a:p>
            <a:pPr lvl="1">
              <a:lnSpc>
                <a:spcPct val="80000"/>
              </a:lnSpc>
            </a:pPr>
            <a:endParaRPr lang="en-US" sz="1800" dirty="0"/>
          </a:p>
          <a:p>
            <a:pPr lvl="1">
              <a:lnSpc>
                <a:spcPct val="80000"/>
              </a:lnSpc>
            </a:pPr>
            <a:r>
              <a:rPr lang="en-US" sz="1800" u="sng" dirty="0" smtClean="0"/>
              <a:t>Syntactical</a:t>
            </a:r>
            <a:r>
              <a:rPr lang="en-US" sz="1800" dirty="0" smtClean="0"/>
              <a:t> </a:t>
            </a:r>
            <a:r>
              <a:rPr lang="en-US" sz="1800" dirty="0"/>
              <a:t>– </a:t>
            </a:r>
            <a:r>
              <a:rPr lang="en-US" sz="1800" dirty="0" smtClean="0"/>
              <a:t>input/output sequences</a:t>
            </a:r>
            <a:endParaRPr lang="en-US" sz="1800" dirty="0"/>
          </a:p>
          <a:p>
            <a:pPr lvl="1">
              <a:lnSpc>
                <a:spcPct val="80000"/>
              </a:lnSpc>
            </a:pPr>
            <a:endParaRPr lang="en-US" sz="1800" dirty="0"/>
          </a:p>
          <a:p>
            <a:pPr lvl="1">
              <a:lnSpc>
                <a:spcPct val="80000"/>
              </a:lnSpc>
            </a:pPr>
            <a:r>
              <a:rPr lang="en-US" sz="1800" u="sng" dirty="0"/>
              <a:t>Semantic</a:t>
            </a:r>
            <a:r>
              <a:rPr lang="en-US" sz="1800" dirty="0"/>
              <a:t> </a:t>
            </a:r>
            <a:r>
              <a:rPr lang="en-US" sz="1800" dirty="0" smtClean="0"/>
              <a:t>– the effect  on internal data/ processes that manipulates the data</a:t>
            </a:r>
            <a:endParaRPr lang="en-US" sz="1800" dirty="0"/>
          </a:p>
        </p:txBody>
      </p:sp>
    </p:spTree>
    <p:extLst>
      <p:ext uri="{BB962C8B-B14F-4D97-AF65-F5344CB8AC3E}">
        <p14:creationId xmlns:p14="http://schemas.microsoft.com/office/powerpoint/2010/main" val="25106801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r>
              <a:rPr lang="en-US" dirty="0" smtClean="0"/>
              <a:t>The Dialog</a:t>
            </a:r>
            <a:endParaRPr lang="en-US" dirty="0"/>
          </a:p>
        </p:txBody>
      </p:sp>
      <p:sp>
        <p:nvSpPr>
          <p:cNvPr id="161795" name="Rectangle 3"/>
          <p:cNvSpPr>
            <a:spLocks noGrp="1" noChangeArrowheads="1"/>
          </p:cNvSpPr>
          <p:nvPr>
            <p:ph type="body" idx="1"/>
          </p:nvPr>
        </p:nvSpPr>
        <p:spPr/>
        <p:txBody>
          <a:bodyPr/>
          <a:lstStyle/>
          <a:p>
            <a:pPr>
              <a:lnSpc>
                <a:spcPct val="90000"/>
              </a:lnSpc>
            </a:pPr>
            <a:endParaRPr lang="en-US" sz="2800" dirty="0"/>
          </a:p>
          <a:p>
            <a:pPr>
              <a:lnSpc>
                <a:spcPct val="90000"/>
              </a:lnSpc>
            </a:pPr>
            <a:r>
              <a:rPr lang="en-US" sz="2800" dirty="0" smtClean="0"/>
              <a:t>Close relation to:</a:t>
            </a:r>
            <a:endParaRPr lang="en-US" sz="2800" dirty="0"/>
          </a:p>
          <a:p>
            <a:pPr lvl="1">
              <a:lnSpc>
                <a:spcPct val="90000"/>
              </a:lnSpc>
            </a:pPr>
            <a:r>
              <a:rPr lang="en-US" sz="2400" dirty="0" smtClean="0"/>
              <a:t>System semantic (WHAT IT DOES)</a:t>
            </a:r>
            <a:endParaRPr lang="en-US" sz="2400" dirty="0"/>
          </a:p>
          <a:p>
            <a:pPr lvl="1">
              <a:lnSpc>
                <a:spcPct val="90000"/>
              </a:lnSpc>
            </a:pPr>
            <a:r>
              <a:rPr lang="en-US" sz="2400" dirty="0" smtClean="0"/>
              <a:t>System presentation (HOW IT LOOKS)</a:t>
            </a:r>
            <a:endParaRPr lang="en-US" sz="2400" dirty="0"/>
          </a:p>
          <a:p>
            <a:pPr lvl="1">
              <a:lnSpc>
                <a:spcPct val="90000"/>
              </a:lnSpc>
            </a:pPr>
            <a:endParaRPr lang="en-US" sz="2400" dirty="0"/>
          </a:p>
          <a:p>
            <a:pPr>
              <a:lnSpc>
                <a:spcPct val="90000"/>
              </a:lnSpc>
            </a:pPr>
            <a:r>
              <a:rPr lang="en-US" sz="2800" dirty="0" smtClean="0"/>
              <a:t>Formal description </a:t>
            </a:r>
            <a:r>
              <a:rPr lang="en-US" sz="2800" dirty="0"/>
              <a:t>– </a:t>
            </a:r>
            <a:r>
              <a:rPr lang="en-US" sz="2800" dirty="0" smtClean="0"/>
              <a:t>analysis could identify:</a:t>
            </a:r>
            <a:endParaRPr lang="en-US" sz="2800" dirty="0"/>
          </a:p>
          <a:p>
            <a:pPr lvl="1">
              <a:lnSpc>
                <a:spcPct val="90000"/>
              </a:lnSpc>
            </a:pPr>
            <a:r>
              <a:rPr lang="en-US" sz="2400" dirty="0" smtClean="0"/>
              <a:t>Inconsistencies</a:t>
            </a:r>
            <a:endParaRPr lang="en-US" sz="2400" dirty="0"/>
          </a:p>
          <a:p>
            <a:pPr lvl="1">
              <a:lnSpc>
                <a:spcPct val="90000"/>
              </a:lnSpc>
            </a:pPr>
            <a:r>
              <a:rPr lang="en-US" sz="2400" dirty="0" smtClean="0"/>
              <a:t>Irreversible actions</a:t>
            </a:r>
            <a:endParaRPr lang="en-US" sz="2400" dirty="0"/>
          </a:p>
          <a:p>
            <a:pPr lvl="1">
              <a:lnSpc>
                <a:spcPct val="90000"/>
              </a:lnSpc>
            </a:pPr>
            <a:r>
              <a:rPr lang="en-US" sz="2400" dirty="0" smtClean="0"/>
              <a:t>Lack of needed actions</a:t>
            </a:r>
            <a:endParaRPr lang="en-US" sz="2400" dirty="0"/>
          </a:p>
          <a:p>
            <a:pPr lvl="1">
              <a:lnSpc>
                <a:spcPct val="90000"/>
              </a:lnSpc>
            </a:pPr>
            <a:r>
              <a:rPr lang="en-US" sz="2400" dirty="0" smtClean="0"/>
              <a:t>Potential errors</a:t>
            </a:r>
            <a:endParaRPr lang="en-US" sz="2400" dirty="0"/>
          </a:p>
          <a:p>
            <a:pPr lvl="1">
              <a:lnSpc>
                <a:spcPct val="90000"/>
              </a:lnSpc>
            </a:pPr>
            <a:endParaRPr lang="en-US" sz="2400" dirty="0"/>
          </a:p>
          <a:p>
            <a:pPr>
              <a:lnSpc>
                <a:spcPct val="90000"/>
              </a:lnSpc>
            </a:pPr>
            <a:endParaRPr lang="en-US" sz="2800" dirty="0"/>
          </a:p>
        </p:txBody>
      </p:sp>
    </p:spTree>
    <p:extLst>
      <p:ext uri="{BB962C8B-B14F-4D97-AF65-F5344CB8AC3E}">
        <p14:creationId xmlns:p14="http://schemas.microsoft.com/office/powerpoint/2010/main" val="40535569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r>
              <a:rPr lang="en-US" dirty="0" smtClean="0"/>
              <a:t>Dialog notations</a:t>
            </a:r>
            <a:endParaRPr lang="en-US" dirty="0"/>
          </a:p>
        </p:txBody>
      </p:sp>
      <p:sp>
        <p:nvSpPr>
          <p:cNvPr id="163843" name="Rectangle 3"/>
          <p:cNvSpPr>
            <a:spLocks noGrp="1" noChangeArrowheads="1"/>
          </p:cNvSpPr>
          <p:nvPr>
            <p:ph type="body" idx="1"/>
          </p:nvPr>
        </p:nvSpPr>
        <p:spPr/>
        <p:txBody>
          <a:bodyPr/>
          <a:lstStyle/>
          <a:p>
            <a:pPr>
              <a:lnSpc>
                <a:spcPct val="80000"/>
              </a:lnSpc>
            </a:pPr>
            <a:r>
              <a:rPr lang="en-US" sz="2000" dirty="0" smtClean="0"/>
              <a:t>Usually, the dialog “gets lost” in the system</a:t>
            </a:r>
            <a:endParaRPr lang="en-US" sz="2000" dirty="0"/>
          </a:p>
          <a:p>
            <a:pPr>
              <a:lnSpc>
                <a:spcPct val="80000"/>
              </a:lnSpc>
            </a:pPr>
            <a:endParaRPr lang="en-US" sz="2000" dirty="0"/>
          </a:p>
          <a:p>
            <a:pPr>
              <a:lnSpc>
                <a:spcPct val="80000"/>
              </a:lnSpc>
            </a:pPr>
            <a:r>
              <a:rPr lang="en-US" sz="2000" dirty="0" smtClean="0"/>
              <a:t>Complex system:</a:t>
            </a:r>
            <a:endParaRPr lang="en-US" sz="2000" dirty="0"/>
          </a:p>
          <a:p>
            <a:pPr lvl="1">
              <a:lnSpc>
                <a:spcPct val="80000"/>
              </a:lnSpc>
            </a:pPr>
            <a:r>
              <a:rPr lang="en-US" sz="1800" dirty="0" smtClean="0"/>
              <a:t>Dialog analysis </a:t>
            </a:r>
            <a:r>
              <a:rPr lang="en-US" sz="1800" dirty="0"/>
              <a:t>(ex: </a:t>
            </a:r>
            <a:r>
              <a:rPr lang="en-US" sz="1800" dirty="0" smtClean="0"/>
              <a:t>do the user always sees the shopping cart?)</a:t>
            </a:r>
            <a:endParaRPr lang="en-US" sz="1800" dirty="0"/>
          </a:p>
          <a:p>
            <a:pPr lvl="1">
              <a:lnSpc>
                <a:spcPct val="80000"/>
              </a:lnSpc>
            </a:pPr>
            <a:endParaRPr lang="en-US" sz="1800" dirty="0"/>
          </a:p>
          <a:p>
            <a:pPr lvl="1">
              <a:lnSpc>
                <a:spcPct val="80000"/>
              </a:lnSpc>
            </a:pPr>
            <a:r>
              <a:rPr lang="en-US" sz="1800" dirty="0" smtClean="0"/>
              <a:t>Lexical/syntactic analysis of the system</a:t>
            </a:r>
            <a:endParaRPr lang="en-US" sz="1800" dirty="0"/>
          </a:p>
          <a:p>
            <a:pPr lvl="1">
              <a:lnSpc>
                <a:spcPct val="80000"/>
              </a:lnSpc>
            </a:pPr>
            <a:endParaRPr lang="en-US" sz="1800" dirty="0"/>
          </a:p>
          <a:p>
            <a:pPr lvl="1">
              <a:lnSpc>
                <a:spcPct val="80000"/>
              </a:lnSpc>
            </a:pPr>
            <a:r>
              <a:rPr lang="en-US" sz="1800" dirty="0" smtClean="0"/>
              <a:t>Compare different design proposals</a:t>
            </a:r>
            <a:endParaRPr lang="en-US" sz="1800" dirty="0"/>
          </a:p>
          <a:p>
            <a:pPr lvl="1">
              <a:lnSpc>
                <a:spcPct val="80000"/>
              </a:lnSpc>
            </a:pPr>
            <a:endParaRPr lang="en-US" sz="1800" dirty="0"/>
          </a:p>
          <a:p>
            <a:pPr>
              <a:lnSpc>
                <a:spcPct val="80000"/>
              </a:lnSpc>
            </a:pPr>
            <a:r>
              <a:rPr lang="en-US" sz="2000" dirty="0" smtClean="0"/>
              <a:t>Notations:</a:t>
            </a:r>
            <a:endParaRPr lang="en-US" sz="2000" dirty="0"/>
          </a:p>
          <a:p>
            <a:pPr lvl="1">
              <a:lnSpc>
                <a:spcPct val="80000"/>
              </a:lnSpc>
            </a:pPr>
            <a:r>
              <a:rPr lang="en-US" sz="1800" u="sng" dirty="0" smtClean="0"/>
              <a:t>Diagrammatic</a:t>
            </a:r>
            <a:r>
              <a:rPr lang="en-US" sz="1800" dirty="0" smtClean="0"/>
              <a:t>: state-transition diagrams, </a:t>
            </a:r>
            <a:r>
              <a:rPr lang="en-US" sz="1800" dirty="0" err="1"/>
              <a:t>statecharts</a:t>
            </a:r>
            <a:r>
              <a:rPr lang="en-US" sz="1800" dirty="0" smtClean="0"/>
              <a:t>, Petri nets, JSD diagrams, flow diagrams</a:t>
            </a:r>
            <a:endParaRPr lang="en-US" sz="1800" dirty="0"/>
          </a:p>
          <a:p>
            <a:pPr lvl="1">
              <a:lnSpc>
                <a:spcPct val="80000"/>
              </a:lnSpc>
            </a:pPr>
            <a:endParaRPr lang="en-US" sz="1800" dirty="0"/>
          </a:p>
          <a:p>
            <a:pPr lvl="1">
              <a:lnSpc>
                <a:spcPct val="80000"/>
              </a:lnSpc>
            </a:pPr>
            <a:r>
              <a:rPr lang="en-US" sz="1800" u="sng" dirty="0" smtClean="0"/>
              <a:t>Textual</a:t>
            </a:r>
            <a:r>
              <a:rPr lang="en-US" sz="1800" dirty="0" smtClean="0"/>
              <a:t>: grammars, </a:t>
            </a:r>
            <a:r>
              <a:rPr lang="en-US" sz="1800" dirty="0"/>
              <a:t>CSP, </a:t>
            </a:r>
            <a:r>
              <a:rPr lang="en-US" sz="1800" dirty="0" smtClean="0"/>
              <a:t>event handlers</a:t>
            </a:r>
            <a:endParaRPr lang="en-US" sz="1800" dirty="0"/>
          </a:p>
          <a:p>
            <a:pPr lvl="1">
              <a:lnSpc>
                <a:spcPct val="80000"/>
              </a:lnSpc>
            </a:pPr>
            <a:endParaRPr lang="en-US" sz="1800" dirty="0"/>
          </a:p>
        </p:txBody>
      </p:sp>
    </p:spTree>
    <p:extLst>
      <p:ext uri="{BB962C8B-B14F-4D97-AF65-F5344CB8AC3E}">
        <p14:creationId xmlns:p14="http://schemas.microsoft.com/office/powerpoint/2010/main" val="35993458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normAutofit fontScale="90000"/>
          </a:bodyPr>
          <a:lstStyle/>
          <a:p>
            <a:r>
              <a:rPr lang="en-US" sz="4000" dirty="0" smtClean="0"/>
              <a:t>Dialog formal specification approaches</a:t>
            </a:r>
            <a:endParaRPr lang="en-US" sz="4000" dirty="0"/>
          </a:p>
        </p:txBody>
      </p:sp>
      <p:sp>
        <p:nvSpPr>
          <p:cNvPr id="45059" name="Rectangle 3"/>
          <p:cNvSpPr>
            <a:spLocks noGrp="1" noChangeArrowheads="1"/>
          </p:cNvSpPr>
          <p:nvPr>
            <p:ph type="body" idx="1"/>
          </p:nvPr>
        </p:nvSpPr>
        <p:spPr/>
        <p:txBody>
          <a:bodyPr/>
          <a:lstStyle/>
          <a:p>
            <a:pPr>
              <a:lnSpc>
                <a:spcPct val="90000"/>
              </a:lnSpc>
            </a:pPr>
            <a:r>
              <a:rPr lang="en-US" dirty="0" smtClean="0"/>
              <a:t>Requirements</a:t>
            </a:r>
            <a:r>
              <a:rPr lang="en-US" sz="2400" dirty="0" smtClean="0"/>
              <a:t>: </a:t>
            </a:r>
            <a:endParaRPr lang="en-US" sz="2400" dirty="0"/>
          </a:p>
          <a:p>
            <a:pPr lvl="1">
              <a:lnSpc>
                <a:spcPct val="90000"/>
              </a:lnSpc>
            </a:pPr>
            <a:r>
              <a:rPr lang="en-US" sz="2000" dirty="0" smtClean="0"/>
              <a:t>Precise description of interface behavior</a:t>
            </a:r>
            <a:endParaRPr lang="en-US" sz="2000" dirty="0"/>
          </a:p>
          <a:p>
            <a:pPr lvl="1">
              <a:lnSpc>
                <a:spcPct val="90000"/>
              </a:lnSpc>
            </a:pPr>
            <a:r>
              <a:rPr lang="en-US" sz="2000" dirty="0" smtClean="0"/>
              <a:t>Lack of implementation constraints </a:t>
            </a:r>
            <a:endParaRPr lang="en-US" sz="2000" dirty="0"/>
          </a:p>
          <a:p>
            <a:pPr lvl="1">
              <a:lnSpc>
                <a:spcPct val="90000"/>
              </a:lnSpc>
            </a:pPr>
            <a:endParaRPr lang="en-US" sz="2000" dirty="0"/>
          </a:p>
          <a:p>
            <a:pPr>
              <a:lnSpc>
                <a:spcPct val="90000"/>
              </a:lnSpc>
            </a:pPr>
            <a:r>
              <a:rPr lang="en-US" sz="2400" dirty="0" smtClean="0"/>
              <a:t>Classification:</a:t>
            </a:r>
            <a:endParaRPr lang="en-US" sz="2400" dirty="0"/>
          </a:p>
          <a:p>
            <a:pPr lvl="1">
              <a:lnSpc>
                <a:spcPct val="90000"/>
              </a:lnSpc>
            </a:pPr>
            <a:r>
              <a:rPr lang="en-US" sz="2000" dirty="0" smtClean="0"/>
              <a:t>Single threaded </a:t>
            </a:r>
            <a:r>
              <a:rPr lang="en-US" sz="2000" dirty="0" smtClean="0"/>
              <a:t>dialog</a:t>
            </a:r>
            <a:endParaRPr lang="en-US" sz="2000" dirty="0"/>
          </a:p>
          <a:p>
            <a:pPr lvl="2">
              <a:lnSpc>
                <a:spcPct val="90000"/>
              </a:lnSpc>
            </a:pPr>
            <a:r>
              <a:rPr lang="en-US" sz="2000" dirty="0" smtClean="0">
                <a:solidFill>
                  <a:schemeClr val="hlink"/>
                </a:solidFill>
              </a:rPr>
              <a:t>Transition networks, context independent grammars</a:t>
            </a:r>
            <a:endParaRPr lang="en-US" sz="2000" dirty="0">
              <a:solidFill>
                <a:schemeClr val="hlink"/>
              </a:solidFill>
            </a:endParaRPr>
          </a:p>
          <a:p>
            <a:pPr lvl="1">
              <a:lnSpc>
                <a:spcPct val="90000"/>
              </a:lnSpc>
            </a:pPr>
            <a:endParaRPr lang="en-US" sz="2000" dirty="0"/>
          </a:p>
          <a:p>
            <a:pPr lvl="1">
              <a:lnSpc>
                <a:spcPct val="90000"/>
              </a:lnSpc>
            </a:pPr>
            <a:r>
              <a:rPr lang="en-US" sz="2000" dirty="0" smtClean="0"/>
              <a:t>Multiple-threaded </a:t>
            </a:r>
            <a:r>
              <a:rPr lang="en-US" sz="2000" dirty="0" smtClean="0"/>
              <a:t>dialog</a:t>
            </a:r>
            <a:endParaRPr lang="en-US" sz="2000" dirty="0"/>
          </a:p>
          <a:p>
            <a:pPr lvl="2">
              <a:lnSpc>
                <a:spcPct val="90000"/>
              </a:lnSpc>
            </a:pPr>
            <a:r>
              <a:rPr lang="en-US" sz="2000" dirty="0" smtClean="0">
                <a:solidFill>
                  <a:schemeClr val="hlink"/>
                </a:solidFill>
              </a:rPr>
              <a:t>Events, </a:t>
            </a:r>
            <a:r>
              <a:rPr lang="en-US" sz="2000" dirty="0" err="1" smtClean="0">
                <a:solidFill>
                  <a:schemeClr val="hlink"/>
                </a:solidFill>
              </a:rPr>
              <a:t>statecharts</a:t>
            </a:r>
            <a:endParaRPr lang="en-US" sz="2000" dirty="0">
              <a:solidFill>
                <a:schemeClr val="hlink"/>
              </a:solidFill>
            </a:endParaRPr>
          </a:p>
          <a:p>
            <a:pPr lvl="1">
              <a:lnSpc>
                <a:spcPct val="90000"/>
              </a:lnSpc>
            </a:pPr>
            <a:endParaRPr lang="en-US" sz="2000" dirty="0"/>
          </a:p>
          <a:p>
            <a:pPr lvl="1">
              <a:lnSpc>
                <a:spcPct val="90000"/>
              </a:lnSpc>
            </a:pPr>
            <a:r>
              <a:rPr lang="en-US" sz="2000" dirty="0" smtClean="0"/>
              <a:t>Concurrent dialogs</a:t>
            </a:r>
            <a:endParaRPr lang="en-US" sz="2000" dirty="0"/>
          </a:p>
          <a:p>
            <a:pPr lvl="2">
              <a:lnSpc>
                <a:spcPct val="90000"/>
              </a:lnSpc>
            </a:pPr>
            <a:r>
              <a:rPr lang="en-US" sz="2000" dirty="0" smtClean="0">
                <a:solidFill>
                  <a:schemeClr val="hlink"/>
                </a:solidFill>
              </a:rPr>
              <a:t>Process algebra, Petri nets</a:t>
            </a:r>
            <a:endParaRPr lang="en-US" sz="2000" dirty="0">
              <a:solidFill>
                <a:schemeClr val="hlink"/>
              </a:solidFill>
            </a:endParaRPr>
          </a:p>
          <a:p>
            <a:pPr lvl="1">
              <a:lnSpc>
                <a:spcPct val="90000"/>
              </a:lnSpc>
            </a:pPr>
            <a:endParaRPr lang="en-US" sz="2000" dirty="0">
              <a:solidFill>
                <a:schemeClr val="hlink"/>
              </a:solidFill>
            </a:endParaRPr>
          </a:p>
        </p:txBody>
      </p:sp>
    </p:spTree>
    <p:extLst>
      <p:ext uri="{BB962C8B-B14F-4D97-AF65-F5344CB8AC3E}">
        <p14:creationId xmlns:p14="http://schemas.microsoft.com/office/powerpoint/2010/main" val="3024513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fill="hold" nodeType="afterEffect">
                                  <p:stCondLst>
                                    <p:cond delay="0"/>
                                  </p:stCondLst>
                                  <p:childTnLst>
                                    <p:animClr clrSpc="rgb" dir="cw">
                                      <p:cBhvr override="childStyle">
                                        <p:cTn id="6" dur="2000" fill="hold"/>
                                        <p:tgtEl>
                                          <p:spTgt spid="45059">
                                            <p:txEl>
                                              <p:pRg st="5" end="5"/>
                                            </p:txEl>
                                          </p:spTgt>
                                        </p:tgtEl>
                                        <p:attrNameLst>
                                          <p:attrName>style.color</p:attrName>
                                        </p:attrNameLst>
                                      </p:cBhvr>
                                      <p:to>
                                        <a:srgbClr val="FF00FF"/>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Dialog models</a:t>
            </a:r>
            <a:endParaRPr lang="ro-RO" dirty="0"/>
          </a:p>
        </p:txBody>
      </p:sp>
      <p:sp>
        <p:nvSpPr>
          <p:cNvPr id="5" name="Text Placeholder 4"/>
          <p:cNvSpPr>
            <a:spLocks noGrp="1"/>
          </p:cNvSpPr>
          <p:nvPr>
            <p:ph type="body" idx="1"/>
          </p:nvPr>
        </p:nvSpPr>
        <p:spPr/>
        <p:txBody>
          <a:bodyPr/>
          <a:lstStyle/>
          <a:p>
            <a:endParaRPr lang="ro-RO"/>
          </a:p>
        </p:txBody>
      </p:sp>
    </p:spTree>
    <p:extLst>
      <p:ext uri="{BB962C8B-B14F-4D97-AF65-F5344CB8AC3E}">
        <p14:creationId xmlns:p14="http://schemas.microsoft.com/office/powerpoint/2010/main" val="41572491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dirty="0" smtClean="0"/>
              <a:t>State-transition Networks</a:t>
            </a:r>
            <a:endParaRPr lang="en-US" sz="4000" dirty="0"/>
          </a:p>
        </p:txBody>
      </p:sp>
      <p:pic>
        <p:nvPicPr>
          <p:cNvPr id="46086" name="Picture 6"/>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751806" y="1691779"/>
            <a:ext cx="4878388" cy="1828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6089" name="Line 9"/>
          <p:cNvSpPr>
            <a:spLocks noChangeShapeType="1"/>
          </p:cNvSpPr>
          <p:nvPr/>
        </p:nvSpPr>
        <p:spPr bwMode="auto">
          <a:xfrm>
            <a:off x="1576388" y="2854326"/>
            <a:ext cx="360362" cy="0"/>
          </a:xfrm>
          <a:prstGeom prst="line">
            <a:avLst/>
          </a:prstGeom>
          <a:noFill/>
          <a:ln w="9525">
            <a:solidFill>
              <a:srgbClr val="080808"/>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46090" name="Oval 10"/>
          <p:cNvSpPr>
            <a:spLocks noChangeArrowheads="1"/>
          </p:cNvSpPr>
          <p:nvPr/>
        </p:nvSpPr>
        <p:spPr bwMode="auto">
          <a:xfrm>
            <a:off x="6096000" y="2690812"/>
            <a:ext cx="360362" cy="433388"/>
          </a:xfrm>
          <a:prstGeom prst="ellipse">
            <a:avLst/>
          </a:prstGeom>
          <a:noFill/>
          <a:ln w="9525">
            <a:solidFill>
              <a:srgbClr val="080808"/>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o-RO"/>
          </a:p>
        </p:txBody>
      </p:sp>
      <p:sp>
        <p:nvSpPr>
          <p:cNvPr id="46093" name="Text Box 13"/>
          <p:cNvSpPr txBox="1">
            <a:spLocks noChangeArrowheads="1"/>
          </p:cNvSpPr>
          <p:nvPr/>
        </p:nvSpPr>
        <p:spPr bwMode="auto">
          <a:xfrm>
            <a:off x="1042988" y="2060575"/>
            <a:ext cx="936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0" i="0" u="none" dirty="0" smtClean="0">
                <a:solidFill>
                  <a:schemeClr val="hlink"/>
                </a:solidFill>
                <a:latin typeface="Tahoma" pitchFamily="34" charset="0"/>
              </a:rPr>
              <a:t>state</a:t>
            </a:r>
            <a:endParaRPr lang="en-US" sz="2400" b="0" i="0" u="none" dirty="0">
              <a:solidFill>
                <a:schemeClr val="hlink"/>
              </a:solidFill>
              <a:latin typeface="Tahoma" pitchFamily="34" charset="0"/>
            </a:endParaRPr>
          </a:p>
        </p:txBody>
      </p:sp>
      <p:sp>
        <p:nvSpPr>
          <p:cNvPr id="46094" name="Text Box 14"/>
          <p:cNvSpPr txBox="1">
            <a:spLocks noChangeArrowheads="1"/>
          </p:cNvSpPr>
          <p:nvPr/>
        </p:nvSpPr>
        <p:spPr bwMode="auto">
          <a:xfrm>
            <a:off x="2700338" y="1598910"/>
            <a:ext cx="164306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2400" b="0" i="0" u="none" dirty="0" smtClean="0">
                <a:solidFill>
                  <a:schemeClr val="hlink"/>
                </a:solidFill>
                <a:latin typeface="Tahoma" pitchFamily="34" charset="0"/>
              </a:rPr>
              <a:t>transition</a:t>
            </a:r>
            <a:endParaRPr lang="en-US" sz="2400" b="0" i="0" u="none" dirty="0">
              <a:solidFill>
                <a:schemeClr val="hlink"/>
              </a:solidFill>
              <a:latin typeface="Tahoma" pitchFamily="34" charset="0"/>
            </a:endParaRPr>
          </a:p>
        </p:txBody>
      </p:sp>
      <p:sp>
        <p:nvSpPr>
          <p:cNvPr id="46095" name="Text Box 15"/>
          <p:cNvSpPr txBox="1">
            <a:spLocks noChangeArrowheads="1"/>
          </p:cNvSpPr>
          <p:nvPr/>
        </p:nvSpPr>
        <p:spPr bwMode="auto">
          <a:xfrm>
            <a:off x="6015326" y="1368077"/>
            <a:ext cx="194468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0" i="0" u="none" dirty="0" smtClean="0">
                <a:solidFill>
                  <a:schemeClr val="hlink"/>
                </a:solidFill>
                <a:latin typeface="Tahoma" pitchFamily="34" charset="0"/>
              </a:rPr>
              <a:t>User action</a:t>
            </a:r>
            <a:endParaRPr lang="en-US" sz="2400" b="0" i="0" u="none" dirty="0">
              <a:solidFill>
                <a:schemeClr val="hlink"/>
              </a:solidFill>
              <a:latin typeface="Tahoma" pitchFamily="34" charset="0"/>
            </a:endParaRPr>
          </a:p>
        </p:txBody>
      </p:sp>
      <p:sp>
        <p:nvSpPr>
          <p:cNvPr id="46097" name="Line 17"/>
          <p:cNvSpPr>
            <a:spLocks noChangeShapeType="1"/>
          </p:cNvSpPr>
          <p:nvPr/>
        </p:nvSpPr>
        <p:spPr bwMode="auto">
          <a:xfrm>
            <a:off x="1692275" y="2420938"/>
            <a:ext cx="719138" cy="431800"/>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46098" name="Line 18"/>
          <p:cNvSpPr>
            <a:spLocks noChangeShapeType="1"/>
          </p:cNvSpPr>
          <p:nvPr/>
        </p:nvSpPr>
        <p:spPr bwMode="auto">
          <a:xfrm flipH="1">
            <a:off x="2987675" y="1981696"/>
            <a:ext cx="215900" cy="792163"/>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46099" name="Line 19"/>
          <p:cNvSpPr>
            <a:spLocks noChangeShapeType="1"/>
          </p:cNvSpPr>
          <p:nvPr/>
        </p:nvSpPr>
        <p:spPr bwMode="auto">
          <a:xfrm flipH="1">
            <a:off x="5688012" y="1978223"/>
            <a:ext cx="504825" cy="790575"/>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46101" name="Line 21"/>
          <p:cNvSpPr>
            <a:spLocks noChangeShapeType="1"/>
          </p:cNvSpPr>
          <p:nvPr/>
        </p:nvSpPr>
        <p:spPr bwMode="auto">
          <a:xfrm>
            <a:off x="7308850" y="1916113"/>
            <a:ext cx="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46102" name="Line 22"/>
          <p:cNvSpPr>
            <a:spLocks noChangeShapeType="1"/>
          </p:cNvSpPr>
          <p:nvPr/>
        </p:nvSpPr>
        <p:spPr bwMode="auto">
          <a:xfrm>
            <a:off x="7235825" y="1916113"/>
            <a:ext cx="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46106" name="Text Box 26"/>
          <p:cNvSpPr txBox="1">
            <a:spLocks noChangeArrowheads="1"/>
          </p:cNvSpPr>
          <p:nvPr/>
        </p:nvSpPr>
        <p:spPr bwMode="auto">
          <a:xfrm>
            <a:off x="2339975" y="3789363"/>
            <a:ext cx="4535488"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b="0" i="0" u="none" dirty="0">
                <a:latin typeface="Tahoma" pitchFamily="34" charset="0"/>
              </a:rPr>
              <a:t>2: </a:t>
            </a:r>
            <a:r>
              <a:rPr lang="fr-FR" b="0" i="0" u="none" dirty="0" smtClean="0">
                <a:latin typeface="Tahoma" pitchFamily="34" charset="0"/>
              </a:rPr>
              <a:t>record first point</a:t>
            </a:r>
            <a:endParaRPr lang="fr-FR" b="0" i="0" u="none" dirty="0">
              <a:latin typeface="Tahoma" pitchFamily="34" charset="0"/>
            </a:endParaRPr>
          </a:p>
          <a:p>
            <a:r>
              <a:rPr lang="fr-FR" b="0" i="0" u="none" dirty="0">
                <a:latin typeface="Tahoma" pitchFamily="34" charset="0"/>
              </a:rPr>
              <a:t>3: </a:t>
            </a:r>
            <a:r>
              <a:rPr lang="fr-FR" b="0" i="0" u="none" dirty="0" err="1" smtClean="0">
                <a:latin typeface="Tahoma" pitchFamily="34" charset="0"/>
              </a:rPr>
              <a:t>draw</a:t>
            </a:r>
            <a:r>
              <a:rPr lang="fr-FR" b="0" i="0" u="none" dirty="0" smtClean="0">
                <a:latin typeface="Tahoma" pitchFamily="34" charset="0"/>
              </a:rPr>
              <a:t> line to </a:t>
            </a:r>
            <a:r>
              <a:rPr lang="fr-FR" b="0" i="0" u="none" dirty="0" err="1" smtClean="0">
                <a:latin typeface="Tahoma" pitchFamily="34" charset="0"/>
              </a:rPr>
              <a:t>current</a:t>
            </a:r>
            <a:r>
              <a:rPr lang="fr-FR" b="0" i="0" u="none" dirty="0" smtClean="0">
                <a:latin typeface="Tahoma" pitchFamily="34" charset="0"/>
              </a:rPr>
              <a:t> position</a:t>
            </a:r>
            <a:endParaRPr lang="fr-FR" b="0" i="0" u="none" dirty="0">
              <a:latin typeface="Tahoma" pitchFamily="34" charset="0"/>
            </a:endParaRPr>
          </a:p>
          <a:p>
            <a:r>
              <a:rPr lang="fr-FR" b="0" i="0" u="none" dirty="0">
                <a:latin typeface="Tahoma" pitchFamily="34" charset="0"/>
              </a:rPr>
              <a:t>4</a:t>
            </a:r>
            <a:r>
              <a:rPr lang="fr-FR" b="0" i="0" u="none" dirty="0" smtClean="0">
                <a:latin typeface="Tahoma" pitchFamily="34" charset="0"/>
              </a:rPr>
              <a:t>: record second point</a:t>
            </a:r>
            <a:endParaRPr lang="en-US" b="0" i="0" u="none" dirty="0">
              <a:latin typeface="Tahoma" pitchFamily="34" charset="0"/>
            </a:endParaRPr>
          </a:p>
        </p:txBody>
      </p:sp>
      <p:sp>
        <p:nvSpPr>
          <p:cNvPr id="46108" name="Text Box 28"/>
          <p:cNvSpPr txBox="1">
            <a:spLocks noChangeArrowheads="1"/>
          </p:cNvSpPr>
          <p:nvPr/>
        </p:nvSpPr>
        <p:spPr bwMode="auto">
          <a:xfrm>
            <a:off x="6680200" y="3494578"/>
            <a:ext cx="255962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2400" b="0" i="0" u="none" dirty="0" smtClean="0">
                <a:solidFill>
                  <a:schemeClr val="hlink"/>
                </a:solidFill>
                <a:latin typeface="Tahoma" pitchFamily="34" charset="0"/>
              </a:rPr>
              <a:t>System action</a:t>
            </a:r>
            <a:endParaRPr lang="en-US" sz="2400" b="0" i="0" u="none" dirty="0">
              <a:solidFill>
                <a:schemeClr val="hlink"/>
              </a:solidFill>
              <a:latin typeface="Tahoma" pitchFamily="34" charset="0"/>
            </a:endParaRPr>
          </a:p>
        </p:txBody>
      </p:sp>
      <p:sp>
        <p:nvSpPr>
          <p:cNvPr id="46109" name="Line 29"/>
          <p:cNvSpPr>
            <a:spLocks noChangeShapeType="1"/>
          </p:cNvSpPr>
          <p:nvPr/>
        </p:nvSpPr>
        <p:spPr bwMode="auto">
          <a:xfrm flipH="1">
            <a:off x="5782106" y="3956243"/>
            <a:ext cx="1104891" cy="360362"/>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46114" name="Text Box 34"/>
          <p:cNvSpPr txBox="1">
            <a:spLocks noChangeArrowheads="1"/>
          </p:cNvSpPr>
          <p:nvPr/>
        </p:nvSpPr>
        <p:spPr bwMode="auto">
          <a:xfrm>
            <a:off x="539750" y="4724400"/>
            <a:ext cx="8208963" cy="2378075"/>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endParaRPr lang="en-US" sz="2000" b="0" i="0" u="none" dirty="0">
              <a:latin typeface="Tahoma" pitchFamily="34" charset="0"/>
            </a:endParaRPr>
          </a:p>
          <a:p>
            <a:r>
              <a:rPr lang="en-US" sz="2000" b="0" i="0" u="none" dirty="0" smtClean="0">
                <a:latin typeface="Tahoma" pitchFamily="34" charset="0"/>
              </a:rPr>
              <a:t>Advantage: natural description, executable</a:t>
            </a:r>
            <a:endParaRPr lang="en-US" sz="2000" b="0" i="0" u="none" dirty="0">
              <a:latin typeface="Tahoma" pitchFamily="34" charset="0"/>
            </a:endParaRPr>
          </a:p>
          <a:p>
            <a:r>
              <a:rPr lang="en-US" sz="2000" b="0" i="0" u="none" dirty="0">
                <a:latin typeface="Tahoma" pitchFamily="34" charset="0"/>
              </a:rPr>
              <a:t>Formal: </a:t>
            </a:r>
            <a:r>
              <a:rPr lang="en-US" sz="2000" b="0" i="0" u="none" dirty="0" smtClean="0">
                <a:latin typeface="Tahoma" pitchFamily="34" charset="0"/>
              </a:rPr>
              <a:t>modified automaton </a:t>
            </a:r>
            <a:r>
              <a:rPr lang="fr-FR" sz="2000" b="0" i="0" u="none" dirty="0">
                <a:latin typeface="Tahoma" pitchFamily="34" charset="0"/>
              </a:rPr>
              <a:t>STN= (Q, </a:t>
            </a:r>
            <a:r>
              <a:rPr lang="fr-FR" sz="2000" b="0" i="0" u="none" dirty="0">
                <a:latin typeface="Tahoma" pitchFamily="34" charset="0"/>
                <a:sym typeface="Symbol" pitchFamily="18" charset="2"/>
              </a:rPr>
              <a:t></a:t>
            </a:r>
            <a:r>
              <a:rPr lang="fr-FR" sz="2000" b="0" i="0" u="none" dirty="0">
                <a:latin typeface="Tahoma" pitchFamily="34" charset="0"/>
              </a:rPr>
              <a:t>, P, </a:t>
            </a:r>
            <a:r>
              <a:rPr lang="el-GR" sz="2000" b="0" i="0" u="none" dirty="0">
                <a:latin typeface="Tahoma" pitchFamily="34" charset="0"/>
              </a:rPr>
              <a:t>δ, γ, q</a:t>
            </a:r>
            <a:r>
              <a:rPr lang="el-GR" sz="2000" b="0" i="0" u="none" baseline="-25000" dirty="0">
                <a:latin typeface="Tahoma" pitchFamily="34" charset="0"/>
              </a:rPr>
              <a:t>0</a:t>
            </a:r>
            <a:r>
              <a:rPr lang="el-GR" sz="2000" b="0" i="0" u="none" dirty="0">
                <a:latin typeface="Tahoma" pitchFamily="34" charset="0"/>
              </a:rPr>
              <a:t>, f</a:t>
            </a:r>
            <a:r>
              <a:rPr lang="en-US" sz="2000" b="0" i="0" u="none" dirty="0">
                <a:latin typeface="Tahoma" pitchFamily="34" charset="0"/>
              </a:rPr>
              <a:t>)</a:t>
            </a:r>
          </a:p>
          <a:p>
            <a:pPr lvl="3"/>
            <a:r>
              <a:rPr lang="en-US" sz="2000" b="0" i="0" u="none" dirty="0">
                <a:latin typeface="Tahoma" pitchFamily="34" charset="0"/>
              </a:rPr>
              <a:t>P </a:t>
            </a:r>
            <a:r>
              <a:rPr lang="en-US" sz="2000" b="0" i="0" u="none" dirty="0" smtClean="0">
                <a:latin typeface="Tahoma" pitchFamily="34" charset="0"/>
              </a:rPr>
              <a:t>– set of system actions</a:t>
            </a:r>
            <a:endParaRPr lang="en-US" sz="2000" b="0" i="0" u="none" dirty="0">
              <a:latin typeface="Tahoma" pitchFamily="34" charset="0"/>
            </a:endParaRPr>
          </a:p>
          <a:p>
            <a:pPr lvl="3"/>
            <a:r>
              <a:rPr lang="el-GR" sz="2000" b="0" i="0" u="none" dirty="0">
                <a:latin typeface="Tahoma" pitchFamily="34" charset="0"/>
              </a:rPr>
              <a:t>γ</a:t>
            </a:r>
            <a:r>
              <a:rPr lang="en-US" sz="2000" b="0" i="0" u="none" dirty="0">
                <a:latin typeface="Tahoma" pitchFamily="34" charset="0"/>
              </a:rPr>
              <a:t> </a:t>
            </a:r>
            <a:r>
              <a:rPr lang="el-GR" sz="2000" b="0" i="0" u="none" dirty="0">
                <a:latin typeface="Tahoma" pitchFamily="34" charset="0"/>
              </a:rPr>
              <a:t>: Q </a:t>
            </a:r>
            <a:r>
              <a:rPr lang="el-GR" sz="2000" b="0" i="0" u="none" dirty="0">
                <a:latin typeface="Tahoma" pitchFamily="34" charset="0"/>
                <a:sym typeface="Symbol" pitchFamily="18" charset="2"/>
              </a:rPr>
              <a:t></a:t>
            </a:r>
            <a:r>
              <a:rPr lang="fr-FR" sz="2000" b="0" i="0" u="none" dirty="0">
                <a:latin typeface="Tahoma" pitchFamily="34" charset="0"/>
              </a:rPr>
              <a:t> P </a:t>
            </a:r>
            <a:r>
              <a:rPr lang="fr-FR" sz="2000" b="0" i="0" u="none" dirty="0" smtClean="0">
                <a:latin typeface="Tahoma" pitchFamily="34" charset="0"/>
              </a:rPr>
              <a:t>– </a:t>
            </a:r>
            <a:r>
              <a:rPr lang="en-US" sz="2000" b="0" i="0" u="none" dirty="0" smtClean="0">
                <a:latin typeface="Tahoma" pitchFamily="34" charset="0"/>
              </a:rPr>
              <a:t>action function</a:t>
            </a:r>
            <a:endParaRPr lang="en-US" sz="2000" b="0" i="0" u="none" dirty="0">
              <a:latin typeface="Tahoma" pitchFamily="34" charset="0"/>
            </a:endParaRPr>
          </a:p>
          <a:p>
            <a:r>
              <a:rPr lang="en-US" sz="2000" b="0" i="0" u="none" dirty="0" smtClean="0">
                <a:latin typeface="Tahoma" pitchFamily="34" charset="0"/>
              </a:rPr>
              <a:t>Improvements: </a:t>
            </a:r>
            <a:r>
              <a:rPr lang="en-US" sz="2000" b="0" i="0" u="none" dirty="0" err="1" smtClean="0">
                <a:latin typeface="Tahoma" pitchFamily="34" charset="0"/>
              </a:rPr>
              <a:t>recursivity</a:t>
            </a:r>
            <a:endParaRPr lang="en-US" sz="2000" b="0" i="0" u="none" dirty="0">
              <a:latin typeface="Tahoma" pitchFamily="34" charset="0"/>
            </a:endParaRPr>
          </a:p>
          <a:p>
            <a:pPr algn="ctr">
              <a:spcBef>
                <a:spcPct val="50000"/>
              </a:spcBef>
            </a:pPr>
            <a:endParaRPr lang="en-US" sz="2000" b="0" i="0" u="none" dirty="0">
              <a:latin typeface="Tahoma" pitchFamily="34" charset="0"/>
            </a:endParaRPr>
          </a:p>
        </p:txBody>
      </p:sp>
    </p:spTree>
    <p:extLst>
      <p:ext uri="{BB962C8B-B14F-4D97-AF65-F5344CB8AC3E}">
        <p14:creationId xmlns:p14="http://schemas.microsoft.com/office/powerpoint/2010/main" val="2713777332"/>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46089"/>
                                        </p:tgtEl>
                                        <p:attrNameLst>
                                          <p:attrName>style.visibility</p:attrName>
                                        </p:attrNameLst>
                                      </p:cBhvr>
                                      <p:to>
                                        <p:strVal val="visible"/>
                                      </p:to>
                                    </p:set>
                                    <p:animEffect transition="in" filter="blinds(horizontal)">
                                      <p:cBhvr>
                                        <p:cTn id="7" dur="500"/>
                                        <p:tgtEl>
                                          <p:spTgt spid="46089"/>
                                        </p:tgtEl>
                                      </p:cBhvr>
                                    </p:animEffect>
                                  </p:childTnLst>
                                </p:cTn>
                              </p:par>
                              <p:par>
                                <p:cTn id="8" presetID="55" presetClass="entr" presetSubtype="0" fill="hold" grpId="0" nodeType="withEffect">
                                  <p:stCondLst>
                                    <p:cond delay="0"/>
                                  </p:stCondLst>
                                  <p:childTnLst>
                                    <p:set>
                                      <p:cBhvr>
                                        <p:cTn id="9" dur="1" fill="hold">
                                          <p:stCondLst>
                                            <p:cond delay="0"/>
                                          </p:stCondLst>
                                        </p:cTn>
                                        <p:tgtEl>
                                          <p:spTgt spid="46090"/>
                                        </p:tgtEl>
                                        <p:attrNameLst>
                                          <p:attrName>style.visibility</p:attrName>
                                        </p:attrNameLst>
                                      </p:cBhvr>
                                      <p:to>
                                        <p:strVal val="visible"/>
                                      </p:to>
                                    </p:set>
                                    <p:anim calcmode="lin" valueType="num">
                                      <p:cBhvr>
                                        <p:cTn id="10" dur="500" fill="hold"/>
                                        <p:tgtEl>
                                          <p:spTgt spid="46090"/>
                                        </p:tgtEl>
                                        <p:attrNameLst>
                                          <p:attrName>ppt_w</p:attrName>
                                        </p:attrNameLst>
                                      </p:cBhvr>
                                      <p:tavLst>
                                        <p:tav tm="0">
                                          <p:val>
                                            <p:strVal val="#ppt_w*0.70"/>
                                          </p:val>
                                        </p:tav>
                                        <p:tav tm="100000">
                                          <p:val>
                                            <p:strVal val="#ppt_w"/>
                                          </p:val>
                                        </p:tav>
                                      </p:tavLst>
                                    </p:anim>
                                    <p:anim calcmode="lin" valueType="num">
                                      <p:cBhvr>
                                        <p:cTn id="11" dur="500" fill="hold"/>
                                        <p:tgtEl>
                                          <p:spTgt spid="46090"/>
                                        </p:tgtEl>
                                        <p:attrNameLst>
                                          <p:attrName>ppt_h</p:attrName>
                                        </p:attrNameLst>
                                      </p:cBhvr>
                                      <p:tavLst>
                                        <p:tav tm="0">
                                          <p:val>
                                            <p:strVal val="#ppt_h"/>
                                          </p:val>
                                        </p:tav>
                                        <p:tav tm="100000">
                                          <p:val>
                                            <p:strVal val="#ppt_h"/>
                                          </p:val>
                                        </p:tav>
                                      </p:tavLst>
                                    </p:anim>
                                    <p:animEffect transition="in" filter="fade">
                                      <p:cBhvr>
                                        <p:cTn id="12" dur="500"/>
                                        <p:tgtEl>
                                          <p:spTgt spid="46090"/>
                                        </p:tgtEl>
                                      </p:cBhvr>
                                    </p:animEffect>
                                  </p:childTnLst>
                                </p:cTn>
                              </p:par>
                            </p:childTnLst>
                          </p:cTn>
                        </p:par>
                        <p:par>
                          <p:cTn id="13" fill="hold" nodeType="afterGroup">
                            <p:stCondLst>
                              <p:cond delay="500"/>
                            </p:stCondLst>
                            <p:childTnLst>
                              <p:par>
                                <p:cTn id="14" presetID="3" presetClass="entr" presetSubtype="10" fill="hold" grpId="0" nodeType="afterEffect">
                                  <p:stCondLst>
                                    <p:cond delay="0"/>
                                  </p:stCondLst>
                                  <p:childTnLst>
                                    <p:set>
                                      <p:cBhvr>
                                        <p:cTn id="15" dur="1" fill="hold">
                                          <p:stCondLst>
                                            <p:cond delay="0"/>
                                          </p:stCondLst>
                                        </p:cTn>
                                        <p:tgtEl>
                                          <p:spTgt spid="46097"/>
                                        </p:tgtEl>
                                        <p:attrNameLst>
                                          <p:attrName>style.visibility</p:attrName>
                                        </p:attrNameLst>
                                      </p:cBhvr>
                                      <p:to>
                                        <p:strVal val="visible"/>
                                      </p:to>
                                    </p:set>
                                    <p:animEffect transition="in" filter="blinds(horizontal)">
                                      <p:cBhvr>
                                        <p:cTn id="16" dur="500"/>
                                        <p:tgtEl>
                                          <p:spTgt spid="46097"/>
                                        </p:tgtEl>
                                      </p:cBhvr>
                                    </p:animEffect>
                                  </p:childTnLst>
                                </p:cTn>
                              </p:par>
                            </p:childTnLst>
                          </p:cTn>
                        </p:par>
                        <p:par>
                          <p:cTn id="17" fill="hold" nodeType="afterGroup">
                            <p:stCondLst>
                              <p:cond delay="1000"/>
                            </p:stCondLst>
                            <p:childTnLst>
                              <p:par>
                                <p:cTn id="18" presetID="3" presetClass="entr" presetSubtype="10" fill="hold" grpId="0" nodeType="afterEffect">
                                  <p:stCondLst>
                                    <p:cond delay="0"/>
                                  </p:stCondLst>
                                  <p:childTnLst>
                                    <p:set>
                                      <p:cBhvr>
                                        <p:cTn id="19" dur="1" fill="hold">
                                          <p:stCondLst>
                                            <p:cond delay="0"/>
                                          </p:stCondLst>
                                        </p:cTn>
                                        <p:tgtEl>
                                          <p:spTgt spid="46093"/>
                                        </p:tgtEl>
                                        <p:attrNameLst>
                                          <p:attrName>style.visibility</p:attrName>
                                        </p:attrNameLst>
                                      </p:cBhvr>
                                      <p:to>
                                        <p:strVal val="visible"/>
                                      </p:to>
                                    </p:set>
                                    <p:animEffect transition="in" filter="blinds(horizontal)">
                                      <p:cBhvr>
                                        <p:cTn id="20" dur="500"/>
                                        <p:tgtEl>
                                          <p:spTgt spid="46093"/>
                                        </p:tgtEl>
                                      </p:cBhvr>
                                    </p:animEffect>
                                  </p:childTnLst>
                                </p:cTn>
                              </p:par>
                            </p:childTnLst>
                          </p:cTn>
                        </p:par>
                        <p:par>
                          <p:cTn id="21" fill="hold" nodeType="afterGroup">
                            <p:stCondLst>
                              <p:cond delay="1500"/>
                            </p:stCondLst>
                            <p:childTnLst>
                              <p:par>
                                <p:cTn id="22" presetID="3" presetClass="entr" presetSubtype="10" fill="hold" grpId="0" nodeType="afterEffect">
                                  <p:stCondLst>
                                    <p:cond delay="0"/>
                                  </p:stCondLst>
                                  <p:childTnLst>
                                    <p:set>
                                      <p:cBhvr>
                                        <p:cTn id="23" dur="1" fill="hold">
                                          <p:stCondLst>
                                            <p:cond delay="0"/>
                                          </p:stCondLst>
                                        </p:cTn>
                                        <p:tgtEl>
                                          <p:spTgt spid="46098"/>
                                        </p:tgtEl>
                                        <p:attrNameLst>
                                          <p:attrName>style.visibility</p:attrName>
                                        </p:attrNameLst>
                                      </p:cBhvr>
                                      <p:to>
                                        <p:strVal val="visible"/>
                                      </p:to>
                                    </p:set>
                                    <p:animEffect transition="in" filter="blinds(horizontal)">
                                      <p:cBhvr>
                                        <p:cTn id="24" dur="500"/>
                                        <p:tgtEl>
                                          <p:spTgt spid="46098"/>
                                        </p:tgtEl>
                                      </p:cBhvr>
                                    </p:animEffect>
                                  </p:childTnLst>
                                </p:cTn>
                              </p:par>
                            </p:childTnLst>
                          </p:cTn>
                        </p:par>
                        <p:par>
                          <p:cTn id="25" fill="hold" nodeType="afterGroup">
                            <p:stCondLst>
                              <p:cond delay="2000"/>
                            </p:stCondLst>
                            <p:childTnLst>
                              <p:par>
                                <p:cTn id="26" presetID="3" presetClass="entr" presetSubtype="10" fill="hold" grpId="0" nodeType="afterEffect">
                                  <p:stCondLst>
                                    <p:cond delay="0"/>
                                  </p:stCondLst>
                                  <p:childTnLst>
                                    <p:set>
                                      <p:cBhvr>
                                        <p:cTn id="27" dur="1" fill="hold">
                                          <p:stCondLst>
                                            <p:cond delay="0"/>
                                          </p:stCondLst>
                                        </p:cTn>
                                        <p:tgtEl>
                                          <p:spTgt spid="46094"/>
                                        </p:tgtEl>
                                        <p:attrNameLst>
                                          <p:attrName>style.visibility</p:attrName>
                                        </p:attrNameLst>
                                      </p:cBhvr>
                                      <p:to>
                                        <p:strVal val="visible"/>
                                      </p:to>
                                    </p:set>
                                    <p:animEffect transition="in" filter="blinds(horizontal)">
                                      <p:cBhvr>
                                        <p:cTn id="28" dur="500"/>
                                        <p:tgtEl>
                                          <p:spTgt spid="46094"/>
                                        </p:tgtEl>
                                      </p:cBhvr>
                                    </p:animEffect>
                                  </p:childTnLst>
                                </p:cTn>
                              </p:par>
                            </p:childTnLst>
                          </p:cTn>
                        </p:par>
                        <p:par>
                          <p:cTn id="29" fill="hold" nodeType="afterGroup">
                            <p:stCondLst>
                              <p:cond delay="2500"/>
                            </p:stCondLst>
                            <p:childTnLst>
                              <p:par>
                                <p:cTn id="30" presetID="3" presetClass="entr" presetSubtype="10" fill="hold" grpId="0" nodeType="afterEffect">
                                  <p:stCondLst>
                                    <p:cond delay="0"/>
                                  </p:stCondLst>
                                  <p:childTnLst>
                                    <p:set>
                                      <p:cBhvr>
                                        <p:cTn id="31" dur="1" fill="hold">
                                          <p:stCondLst>
                                            <p:cond delay="0"/>
                                          </p:stCondLst>
                                        </p:cTn>
                                        <p:tgtEl>
                                          <p:spTgt spid="46099"/>
                                        </p:tgtEl>
                                        <p:attrNameLst>
                                          <p:attrName>style.visibility</p:attrName>
                                        </p:attrNameLst>
                                      </p:cBhvr>
                                      <p:to>
                                        <p:strVal val="visible"/>
                                      </p:to>
                                    </p:set>
                                    <p:animEffect transition="in" filter="blinds(horizontal)">
                                      <p:cBhvr>
                                        <p:cTn id="32" dur="500"/>
                                        <p:tgtEl>
                                          <p:spTgt spid="46099"/>
                                        </p:tgtEl>
                                      </p:cBhvr>
                                    </p:animEffect>
                                  </p:childTnLst>
                                </p:cTn>
                              </p:par>
                            </p:childTnLst>
                          </p:cTn>
                        </p:par>
                        <p:par>
                          <p:cTn id="33" fill="hold" nodeType="afterGroup">
                            <p:stCondLst>
                              <p:cond delay="3000"/>
                            </p:stCondLst>
                            <p:childTnLst>
                              <p:par>
                                <p:cTn id="34" presetID="3" presetClass="entr" presetSubtype="10" fill="hold" grpId="0" nodeType="afterEffect">
                                  <p:stCondLst>
                                    <p:cond delay="0"/>
                                  </p:stCondLst>
                                  <p:childTnLst>
                                    <p:set>
                                      <p:cBhvr>
                                        <p:cTn id="35" dur="1" fill="hold">
                                          <p:stCondLst>
                                            <p:cond delay="0"/>
                                          </p:stCondLst>
                                        </p:cTn>
                                        <p:tgtEl>
                                          <p:spTgt spid="46095"/>
                                        </p:tgtEl>
                                        <p:attrNameLst>
                                          <p:attrName>style.visibility</p:attrName>
                                        </p:attrNameLst>
                                      </p:cBhvr>
                                      <p:to>
                                        <p:strVal val="visible"/>
                                      </p:to>
                                    </p:set>
                                    <p:animEffect transition="in" filter="blinds(horizontal)">
                                      <p:cBhvr>
                                        <p:cTn id="36" dur="500"/>
                                        <p:tgtEl>
                                          <p:spTgt spid="46095"/>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46106"/>
                                        </p:tgtEl>
                                        <p:attrNameLst>
                                          <p:attrName>style.visibility</p:attrName>
                                        </p:attrNameLst>
                                      </p:cBhvr>
                                      <p:to>
                                        <p:strVal val="visible"/>
                                      </p:to>
                                    </p:set>
                                    <p:animEffect transition="in" filter="fade">
                                      <p:cBhvr>
                                        <p:cTn id="41" dur="2000"/>
                                        <p:tgtEl>
                                          <p:spTgt spid="46106"/>
                                        </p:tgtEl>
                                      </p:cBhvr>
                                    </p:animEffect>
                                  </p:childTnLst>
                                </p:cTn>
                              </p:par>
                            </p:childTnLst>
                          </p:cTn>
                        </p:par>
                        <p:par>
                          <p:cTn id="42" fill="hold" nodeType="afterGroup">
                            <p:stCondLst>
                              <p:cond delay="2000"/>
                            </p:stCondLst>
                            <p:childTnLst>
                              <p:par>
                                <p:cTn id="43" presetID="3" presetClass="entr" presetSubtype="10" fill="hold" grpId="0" nodeType="afterEffect">
                                  <p:stCondLst>
                                    <p:cond delay="0"/>
                                  </p:stCondLst>
                                  <p:childTnLst>
                                    <p:set>
                                      <p:cBhvr>
                                        <p:cTn id="44" dur="1" fill="hold">
                                          <p:stCondLst>
                                            <p:cond delay="0"/>
                                          </p:stCondLst>
                                        </p:cTn>
                                        <p:tgtEl>
                                          <p:spTgt spid="46109"/>
                                        </p:tgtEl>
                                        <p:attrNameLst>
                                          <p:attrName>style.visibility</p:attrName>
                                        </p:attrNameLst>
                                      </p:cBhvr>
                                      <p:to>
                                        <p:strVal val="visible"/>
                                      </p:to>
                                    </p:set>
                                    <p:animEffect transition="in" filter="blinds(horizontal)">
                                      <p:cBhvr>
                                        <p:cTn id="45" dur="500"/>
                                        <p:tgtEl>
                                          <p:spTgt spid="46109"/>
                                        </p:tgtEl>
                                      </p:cBhvr>
                                    </p:animEffect>
                                  </p:childTnLst>
                                </p:cTn>
                              </p:par>
                            </p:childTnLst>
                          </p:cTn>
                        </p:par>
                        <p:par>
                          <p:cTn id="46" fill="hold" nodeType="afterGroup">
                            <p:stCondLst>
                              <p:cond delay="2500"/>
                            </p:stCondLst>
                            <p:childTnLst>
                              <p:par>
                                <p:cTn id="47" presetID="3" presetClass="entr" presetSubtype="10" fill="hold" grpId="0" nodeType="afterEffect">
                                  <p:stCondLst>
                                    <p:cond delay="0"/>
                                  </p:stCondLst>
                                  <p:childTnLst>
                                    <p:set>
                                      <p:cBhvr>
                                        <p:cTn id="48" dur="1" fill="hold">
                                          <p:stCondLst>
                                            <p:cond delay="0"/>
                                          </p:stCondLst>
                                        </p:cTn>
                                        <p:tgtEl>
                                          <p:spTgt spid="46108"/>
                                        </p:tgtEl>
                                        <p:attrNameLst>
                                          <p:attrName>style.visibility</p:attrName>
                                        </p:attrNameLst>
                                      </p:cBhvr>
                                      <p:to>
                                        <p:strVal val="visible"/>
                                      </p:to>
                                    </p:set>
                                    <p:animEffect transition="in" filter="blinds(horizontal)">
                                      <p:cBhvr>
                                        <p:cTn id="49" dur="500"/>
                                        <p:tgtEl>
                                          <p:spTgt spid="46108"/>
                                        </p:tgtEl>
                                      </p:cBhvr>
                                    </p:animEffect>
                                  </p:childTnLst>
                                </p:cTn>
                              </p:par>
                            </p:childTnLst>
                          </p:cTn>
                        </p:par>
                        <p:par>
                          <p:cTn id="50" fill="hold" nodeType="afterGroup">
                            <p:stCondLst>
                              <p:cond delay="3000"/>
                            </p:stCondLst>
                            <p:childTnLst>
                              <p:par>
                                <p:cTn id="51" presetID="10" presetClass="entr" presetSubtype="0" fill="hold" nodeType="afterEffect">
                                  <p:stCondLst>
                                    <p:cond delay="0"/>
                                  </p:stCondLst>
                                  <p:childTnLst>
                                    <p:set>
                                      <p:cBhvr>
                                        <p:cTn id="52" dur="1" fill="hold">
                                          <p:stCondLst>
                                            <p:cond delay="0"/>
                                          </p:stCondLst>
                                        </p:cTn>
                                        <p:tgtEl>
                                          <p:spTgt spid="46114">
                                            <p:txEl>
                                              <p:pRg st="1" end="1"/>
                                            </p:txEl>
                                          </p:spTgt>
                                        </p:tgtEl>
                                        <p:attrNameLst>
                                          <p:attrName>style.visibility</p:attrName>
                                        </p:attrNameLst>
                                      </p:cBhvr>
                                      <p:to>
                                        <p:strVal val="visible"/>
                                      </p:to>
                                    </p:set>
                                    <p:animEffect transition="in" filter="fade">
                                      <p:cBhvr>
                                        <p:cTn id="53" dur="500"/>
                                        <p:tgtEl>
                                          <p:spTgt spid="46114">
                                            <p:txEl>
                                              <p:pRg st="1" end="1"/>
                                            </p:txEl>
                                          </p:spTgt>
                                        </p:tgtEl>
                                      </p:cBhvr>
                                    </p:animEffect>
                                  </p:childTnLst>
                                </p:cTn>
                              </p:par>
                            </p:childTnLst>
                          </p:cTn>
                        </p:par>
                        <p:par>
                          <p:cTn id="54" fill="hold" nodeType="afterGroup">
                            <p:stCondLst>
                              <p:cond delay="3500"/>
                            </p:stCondLst>
                            <p:childTnLst>
                              <p:par>
                                <p:cTn id="55" presetID="10" presetClass="entr" presetSubtype="0" fill="hold" nodeType="afterEffect">
                                  <p:stCondLst>
                                    <p:cond delay="0"/>
                                  </p:stCondLst>
                                  <p:childTnLst>
                                    <p:set>
                                      <p:cBhvr>
                                        <p:cTn id="56" dur="1" fill="hold">
                                          <p:stCondLst>
                                            <p:cond delay="0"/>
                                          </p:stCondLst>
                                        </p:cTn>
                                        <p:tgtEl>
                                          <p:spTgt spid="46114">
                                            <p:txEl>
                                              <p:pRg st="2" end="2"/>
                                            </p:txEl>
                                          </p:spTgt>
                                        </p:tgtEl>
                                        <p:attrNameLst>
                                          <p:attrName>style.visibility</p:attrName>
                                        </p:attrNameLst>
                                      </p:cBhvr>
                                      <p:to>
                                        <p:strVal val="visible"/>
                                      </p:to>
                                    </p:set>
                                    <p:animEffect transition="in" filter="fade">
                                      <p:cBhvr>
                                        <p:cTn id="57" dur="2000"/>
                                        <p:tgtEl>
                                          <p:spTgt spid="46114">
                                            <p:txEl>
                                              <p:pRg st="2" end="2"/>
                                            </p:txEl>
                                          </p:spTgt>
                                        </p:tgtEl>
                                      </p:cBhvr>
                                    </p:animEffect>
                                  </p:childTnLst>
                                </p:cTn>
                              </p:par>
                            </p:childTnLst>
                          </p:cTn>
                        </p:par>
                        <p:par>
                          <p:cTn id="58" fill="hold" nodeType="afterGroup">
                            <p:stCondLst>
                              <p:cond delay="5500"/>
                            </p:stCondLst>
                            <p:childTnLst>
                              <p:par>
                                <p:cTn id="59" presetID="10" presetClass="entr" presetSubtype="0" fill="hold" nodeType="afterEffect">
                                  <p:stCondLst>
                                    <p:cond delay="0"/>
                                  </p:stCondLst>
                                  <p:childTnLst>
                                    <p:set>
                                      <p:cBhvr>
                                        <p:cTn id="60" dur="1" fill="hold">
                                          <p:stCondLst>
                                            <p:cond delay="0"/>
                                          </p:stCondLst>
                                        </p:cTn>
                                        <p:tgtEl>
                                          <p:spTgt spid="46114">
                                            <p:txEl>
                                              <p:pRg st="3" end="3"/>
                                            </p:txEl>
                                          </p:spTgt>
                                        </p:tgtEl>
                                        <p:attrNameLst>
                                          <p:attrName>style.visibility</p:attrName>
                                        </p:attrNameLst>
                                      </p:cBhvr>
                                      <p:to>
                                        <p:strVal val="visible"/>
                                      </p:to>
                                    </p:set>
                                    <p:animEffect transition="in" filter="fade">
                                      <p:cBhvr>
                                        <p:cTn id="61" dur="2000"/>
                                        <p:tgtEl>
                                          <p:spTgt spid="46114">
                                            <p:txEl>
                                              <p:pRg st="3" end="3"/>
                                            </p:txEl>
                                          </p:spTgt>
                                        </p:tgtEl>
                                      </p:cBhvr>
                                    </p:animEffect>
                                  </p:childTnLst>
                                </p:cTn>
                              </p:par>
                            </p:childTnLst>
                          </p:cTn>
                        </p:par>
                        <p:par>
                          <p:cTn id="62" fill="hold" nodeType="afterGroup">
                            <p:stCondLst>
                              <p:cond delay="7500"/>
                            </p:stCondLst>
                            <p:childTnLst>
                              <p:par>
                                <p:cTn id="63" presetID="10" presetClass="entr" presetSubtype="0" fill="hold" nodeType="afterEffect">
                                  <p:stCondLst>
                                    <p:cond delay="0"/>
                                  </p:stCondLst>
                                  <p:childTnLst>
                                    <p:set>
                                      <p:cBhvr>
                                        <p:cTn id="64" dur="1" fill="hold">
                                          <p:stCondLst>
                                            <p:cond delay="0"/>
                                          </p:stCondLst>
                                        </p:cTn>
                                        <p:tgtEl>
                                          <p:spTgt spid="46114">
                                            <p:txEl>
                                              <p:pRg st="4" end="4"/>
                                            </p:txEl>
                                          </p:spTgt>
                                        </p:tgtEl>
                                        <p:attrNameLst>
                                          <p:attrName>style.visibility</p:attrName>
                                        </p:attrNameLst>
                                      </p:cBhvr>
                                      <p:to>
                                        <p:strVal val="visible"/>
                                      </p:to>
                                    </p:set>
                                    <p:animEffect transition="in" filter="fade">
                                      <p:cBhvr>
                                        <p:cTn id="65" dur="2000"/>
                                        <p:tgtEl>
                                          <p:spTgt spid="46114">
                                            <p:txEl>
                                              <p:pRg st="4" end="4"/>
                                            </p:txEl>
                                          </p:spTgt>
                                        </p:tgtEl>
                                      </p:cBhvr>
                                    </p:animEffect>
                                  </p:childTnLst>
                                </p:cTn>
                              </p:par>
                            </p:childTnLst>
                          </p:cTn>
                        </p:par>
                        <p:par>
                          <p:cTn id="66" fill="hold" nodeType="afterGroup">
                            <p:stCondLst>
                              <p:cond delay="9500"/>
                            </p:stCondLst>
                            <p:childTnLst>
                              <p:par>
                                <p:cTn id="67" presetID="10" presetClass="entr" presetSubtype="0" fill="hold" nodeType="afterEffect">
                                  <p:stCondLst>
                                    <p:cond delay="0"/>
                                  </p:stCondLst>
                                  <p:childTnLst>
                                    <p:set>
                                      <p:cBhvr>
                                        <p:cTn id="68" dur="1" fill="hold">
                                          <p:stCondLst>
                                            <p:cond delay="0"/>
                                          </p:stCondLst>
                                        </p:cTn>
                                        <p:tgtEl>
                                          <p:spTgt spid="46114">
                                            <p:txEl>
                                              <p:pRg st="5" end="5"/>
                                            </p:txEl>
                                          </p:spTgt>
                                        </p:tgtEl>
                                        <p:attrNameLst>
                                          <p:attrName>style.visibility</p:attrName>
                                        </p:attrNameLst>
                                      </p:cBhvr>
                                      <p:to>
                                        <p:strVal val="visible"/>
                                      </p:to>
                                    </p:set>
                                    <p:animEffect transition="in" filter="fade">
                                      <p:cBhvr>
                                        <p:cTn id="69" dur="2000"/>
                                        <p:tgtEl>
                                          <p:spTgt spid="46114">
                                            <p:txEl>
                                              <p:pRg st="5" end="5"/>
                                            </p:txEl>
                                          </p:spTgt>
                                        </p:tgtEl>
                                      </p:cBhvr>
                                    </p:animEffect>
                                  </p:childTnLst>
                                </p:cTn>
                              </p:par>
                            </p:childTnLst>
                          </p:cTn>
                        </p:par>
                        <p:par>
                          <p:cTn id="70" fill="hold" nodeType="afterGroup">
                            <p:stCondLst>
                              <p:cond delay="11500"/>
                            </p:stCondLst>
                            <p:childTnLst>
                              <p:par>
                                <p:cTn id="71" presetID="3" presetClass="emph" presetSubtype="2" fill="hold" nodeType="afterEffect">
                                  <p:stCondLst>
                                    <p:cond delay="0"/>
                                  </p:stCondLst>
                                  <p:childTnLst>
                                    <p:animClr clrSpc="rgb" dir="cw">
                                      <p:cBhvr override="childStyle">
                                        <p:cTn id="72" dur="2000" fill="hold"/>
                                        <p:tgtEl>
                                          <p:spTgt spid="46114">
                                            <p:txEl>
                                              <p:pRg st="5" end="5"/>
                                            </p:txEl>
                                          </p:spTgt>
                                        </p:tgtEl>
                                        <p:attrNameLst>
                                          <p:attrName>style.color</p:attrName>
                                        </p:attrNameLst>
                                      </p:cBhvr>
                                      <p:to>
                                        <a:srgbClr val="CC66FF"/>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9" grpId="0" animBg="1"/>
      <p:bldP spid="46090" grpId="0" animBg="1"/>
      <p:bldP spid="46093" grpId="0"/>
      <p:bldP spid="46094" grpId="0"/>
      <p:bldP spid="46095" grpId="0"/>
      <p:bldP spid="46097" grpId="0" animBg="1"/>
      <p:bldP spid="46098" grpId="0" animBg="1"/>
      <p:bldP spid="46099" grpId="0" animBg="1"/>
      <p:bldP spid="46106" grpId="0"/>
      <p:bldP spid="46108" grpId="0"/>
      <p:bldP spid="4610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8" name="Rectangle 4"/>
          <p:cNvSpPr>
            <a:spLocks noGrp="1" noChangeArrowheads="1"/>
          </p:cNvSpPr>
          <p:nvPr>
            <p:ph type="title"/>
          </p:nvPr>
        </p:nvSpPr>
        <p:spPr/>
        <p:txBody>
          <a:bodyPr/>
          <a:lstStyle/>
          <a:p>
            <a:r>
              <a:rPr lang="en-US" dirty="0" smtClean="0"/>
              <a:t>State-transition Network</a:t>
            </a:r>
            <a:endParaRPr lang="en-US" dirty="0"/>
          </a:p>
        </p:txBody>
      </p:sp>
      <p:pic>
        <p:nvPicPr>
          <p:cNvPr id="16486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2349500"/>
            <a:ext cx="5670550" cy="2681288"/>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4870" name="Text Box 6"/>
          <p:cNvSpPr txBox="1">
            <a:spLocks noChangeArrowheads="1"/>
          </p:cNvSpPr>
          <p:nvPr/>
        </p:nvSpPr>
        <p:spPr bwMode="auto">
          <a:xfrm>
            <a:off x="4140200" y="1916113"/>
            <a:ext cx="1511300" cy="314325"/>
          </a:xfrm>
          <a:prstGeom prst="rect">
            <a:avLst/>
          </a:prstGeom>
          <a:noFill/>
          <a:ln w="9525" algn="ctr">
            <a:solidFill>
              <a:schemeClr val="hlink"/>
            </a:solidFill>
            <a:miter lim="800000"/>
            <a:headEnd/>
            <a:tailEnd/>
          </a:ln>
          <a:effectLst/>
          <a:extLst>
            <a:ext uri="{909E8E84-426E-40DD-AFC4-6F175D3DCCD1}">
              <a14:hiddenFill xmlns:a14="http://schemas.microsoft.com/office/drawing/2010/main">
                <a:solidFill>
                  <a:schemeClr val="accent1">
                    <a:alpha val="0"/>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400" dirty="0" smtClean="0">
                <a:solidFill>
                  <a:schemeClr val="accent2"/>
                </a:solidFill>
              </a:rPr>
              <a:t>User action</a:t>
            </a:r>
            <a:endParaRPr lang="en-US" sz="1400" b="0" i="0" u="none" dirty="0">
              <a:solidFill>
                <a:schemeClr val="accent2"/>
              </a:solidFill>
            </a:endParaRPr>
          </a:p>
        </p:txBody>
      </p:sp>
      <p:sp>
        <p:nvSpPr>
          <p:cNvPr id="164871" name="Text Box 7"/>
          <p:cNvSpPr txBox="1">
            <a:spLocks noChangeArrowheads="1"/>
          </p:cNvSpPr>
          <p:nvPr/>
        </p:nvSpPr>
        <p:spPr bwMode="auto">
          <a:xfrm>
            <a:off x="5651500" y="3068638"/>
            <a:ext cx="1439863" cy="314325"/>
          </a:xfrm>
          <a:prstGeom prst="rect">
            <a:avLst/>
          </a:prstGeom>
          <a:noFill/>
          <a:ln w="9525" algn="ctr">
            <a:solidFill>
              <a:schemeClr val="hlink"/>
            </a:solidFill>
            <a:miter lim="800000"/>
            <a:headEnd/>
            <a:tailEnd/>
          </a:ln>
          <a:effectLst/>
          <a:extLst>
            <a:ext uri="{909E8E84-426E-40DD-AFC4-6F175D3DCCD1}">
              <a14:hiddenFill xmlns:a14="http://schemas.microsoft.com/office/drawing/2010/main">
                <a:solidFill>
                  <a:schemeClr val="accent1">
                    <a:alpha val="0"/>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400" dirty="0" smtClean="0">
                <a:solidFill>
                  <a:schemeClr val="accent2"/>
                </a:solidFill>
              </a:rPr>
              <a:t>System action</a:t>
            </a:r>
            <a:endParaRPr lang="en-US" sz="1400" b="0" i="0" u="none" dirty="0">
              <a:solidFill>
                <a:schemeClr val="accent2"/>
              </a:solidFill>
            </a:endParaRPr>
          </a:p>
        </p:txBody>
      </p:sp>
      <p:sp>
        <p:nvSpPr>
          <p:cNvPr id="164872" name="Line 8"/>
          <p:cNvSpPr>
            <a:spLocks noChangeShapeType="1"/>
          </p:cNvSpPr>
          <p:nvPr/>
        </p:nvSpPr>
        <p:spPr bwMode="auto">
          <a:xfrm>
            <a:off x="4643438" y="2205038"/>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o-RO"/>
          </a:p>
        </p:txBody>
      </p:sp>
      <p:sp>
        <p:nvSpPr>
          <p:cNvPr id="164873" name="Line 9"/>
          <p:cNvSpPr>
            <a:spLocks noChangeShapeType="1"/>
          </p:cNvSpPr>
          <p:nvPr/>
        </p:nvSpPr>
        <p:spPr bwMode="auto">
          <a:xfrm flipH="1" flipV="1">
            <a:off x="6084888" y="2924175"/>
            <a:ext cx="0" cy="1444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o-RO"/>
          </a:p>
        </p:txBody>
      </p:sp>
      <p:sp>
        <p:nvSpPr>
          <p:cNvPr id="164877" name="Text Box 13"/>
          <p:cNvSpPr txBox="1">
            <a:spLocks noChangeArrowheads="1"/>
          </p:cNvSpPr>
          <p:nvPr/>
        </p:nvSpPr>
        <p:spPr bwMode="auto">
          <a:xfrm>
            <a:off x="4140200" y="3357563"/>
            <a:ext cx="1079500" cy="366712"/>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ro-RO" b="0" i="0" u="none"/>
          </a:p>
        </p:txBody>
      </p:sp>
      <p:sp>
        <p:nvSpPr>
          <p:cNvPr id="164878" name="Text Box 14"/>
          <p:cNvSpPr txBox="1">
            <a:spLocks noChangeArrowheads="1"/>
          </p:cNvSpPr>
          <p:nvPr/>
        </p:nvSpPr>
        <p:spPr bwMode="auto">
          <a:xfrm>
            <a:off x="3779838" y="3284538"/>
            <a:ext cx="1368425" cy="284162"/>
          </a:xfrm>
          <a:prstGeom prst="rect">
            <a:avLst/>
          </a:prstGeom>
          <a:noFill/>
          <a:ln w="9525" algn="ctr">
            <a:solidFill>
              <a:srgbClr val="FF0000"/>
            </a:solidFill>
            <a:miter lim="800000"/>
            <a:headEnd/>
            <a:tailEnd/>
          </a:ln>
          <a:effectLst/>
          <a:extLst>
            <a:ext uri="{909E8E84-426E-40DD-AFC4-6F175D3DCCD1}">
              <a14:hiddenFill xmlns:a14="http://schemas.microsoft.com/office/drawing/2010/main">
                <a:solidFill>
                  <a:schemeClr val="accent1">
                    <a:alpha val="0"/>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200" i="0" u="none" dirty="0" smtClean="0">
                <a:solidFill>
                  <a:srgbClr val="FF3300"/>
                </a:solidFill>
              </a:rPr>
              <a:t>Double </a:t>
            </a:r>
            <a:r>
              <a:rPr lang="en-US" sz="1200" i="0" u="none" dirty="0">
                <a:solidFill>
                  <a:srgbClr val="FF3300"/>
                </a:solidFill>
              </a:rPr>
              <a:t>click???</a:t>
            </a:r>
          </a:p>
        </p:txBody>
      </p:sp>
      <p:sp>
        <p:nvSpPr>
          <p:cNvPr id="164879" name="AutoShape 15"/>
          <p:cNvSpPr>
            <a:spLocks noChangeArrowheads="1"/>
          </p:cNvSpPr>
          <p:nvPr/>
        </p:nvSpPr>
        <p:spPr bwMode="auto">
          <a:xfrm>
            <a:off x="4427538" y="3573463"/>
            <a:ext cx="144462" cy="287337"/>
          </a:xfrm>
          <a:prstGeom prst="downArrow">
            <a:avLst>
              <a:gd name="adj1" fmla="val 50000"/>
              <a:gd name="adj2" fmla="val 49725"/>
            </a:avLst>
          </a:prstGeom>
          <a:solidFill>
            <a:schemeClr val="accent1">
              <a:alpha val="0"/>
            </a:schemeClr>
          </a:solidFill>
          <a:ln w="9525" algn="ctr">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o-RO"/>
          </a:p>
        </p:txBody>
      </p:sp>
      <p:sp>
        <p:nvSpPr>
          <p:cNvPr id="164880" name="Text Box 16"/>
          <p:cNvSpPr txBox="1">
            <a:spLocks noChangeArrowheads="1"/>
          </p:cNvSpPr>
          <p:nvPr/>
        </p:nvSpPr>
        <p:spPr bwMode="auto">
          <a:xfrm>
            <a:off x="1042988" y="5516563"/>
            <a:ext cx="6049962" cy="366712"/>
          </a:xfrm>
          <a:prstGeom prst="rect">
            <a:avLst/>
          </a:prstGeom>
          <a:ln/>
          <a:extLst/>
        </p:spPr>
        <p:style>
          <a:lnRef idx="2">
            <a:schemeClr val="accent6"/>
          </a:lnRef>
          <a:fillRef idx="1">
            <a:schemeClr val="lt1"/>
          </a:fillRef>
          <a:effectRef idx="0">
            <a:schemeClr val="accent6"/>
          </a:effectRef>
          <a:fontRef idx="minor">
            <a:schemeClr val="dk1"/>
          </a:fontRef>
        </p:style>
        <p:txBody>
          <a:bodyPr>
            <a:spAutoFit/>
          </a:bodyPr>
          <a:lstStyle/>
          <a:p>
            <a:pPr>
              <a:spcBef>
                <a:spcPct val="50000"/>
              </a:spcBef>
            </a:pPr>
            <a:r>
              <a:rPr lang="en-US" b="0" i="0" u="none" dirty="0" smtClean="0">
                <a:solidFill>
                  <a:schemeClr val="tx2"/>
                </a:solidFill>
              </a:rPr>
              <a:t>Errors cannot be described in state-transition networks…</a:t>
            </a:r>
            <a:endParaRPr lang="en-US" b="0" i="0" u="none" dirty="0">
              <a:solidFill>
                <a:schemeClr val="tx2"/>
              </a:solidFill>
            </a:endParaRPr>
          </a:p>
        </p:txBody>
      </p:sp>
    </p:spTree>
    <p:extLst>
      <p:ext uri="{BB962C8B-B14F-4D97-AF65-F5344CB8AC3E}">
        <p14:creationId xmlns:p14="http://schemas.microsoft.com/office/powerpoint/2010/main" val="16151501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4878"/>
                                        </p:tgtEl>
                                        <p:attrNameLst>
                                          <p:attrName>style.visibility</p:attrName>
                                        </p:attrNameLst>
                                      </p:cBhvr>
                                      <p:to>
                                        <p:strVal val="visible"/>
                                      </p:to>
                                    </p:set>
                                    <p:animEffect transition="in" filter="fade">
                                      <p:cBhvr>
                                        <p:cTn id="7" dur="2000"/>
                                        <p:tgtEl>
                                          <p:spTgt spid="164878"/>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64879"/>
                                        </p:tgtEl>
                                        <p:attrNameLst>
                                          <p:attrName>style.visibility</p:attrName>
                                        </p:attrNameLst>
                                      </p:cBhvr>
                                      <p:to>
                                        <p:strVal val="visible"/>
                                      </p:to>
                                    </p:set>
                                    <p:animEffect transition="in" filter="fade">
                                      <p:cBhvr>
                                        <p:cTn id="11" dur="2000"/>
                                        <p:tgtEl>
                                          <p:spTgt spid="164879"/>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164880"/>
                                        </p:tgtEl>
                                        <p:attrNameLst>
                                          <p:attrName>style.visibility</p:attrName>
                                        </p:attrNameLst>
                                      </p:cBhvr>
                                      <p:to>
                                        <p:strVal val="visible"/>
                                      </p:to>
                                    </p:set>
                                    <p:animEffect transition="in" filter="fade">
                                      <p:cBhvr>
                                        <p:cTn id="15" dur="2000"/>
                                        <p:tgtEl>
                                          <p:spTgt spid="1648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78" grpId="0" animBg="1"/>
      <p:bldP spid="164879" grpId="0" animBg="1"/>
      <p:bldP spid="164880"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r>
              <a:rPr lang="en-US" dirty="0" smtClean="0"/>
              <a:t>Complex systems…</a:t>
            </a:r>
            <a:endParaRPr lang="en-US" dirty="0"/>
          </a:p>
        </p:txBody>
      </p:sp>
      <p:pic>
        <p:nvPicPr>
          <p:cNvPr id="16691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8538" y="1844675"/>
            <a:ext cx="4502150" cy="3586163"/>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6917" name="Rectangle 5"/>
          <p:cNvSpPr>
            <a:spLocks noChangeArrowheads="1"/>
          </p:cNvSpPr>
          <p:nvPr/>
        </p:nvSpPr>
        <p:spPr bwMode="auto">
          <a:xfrm>
            <a:off x="2051050" y="1628775"/>
            <a:ext cx="1296988" cy="360363"/>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o-RO"/>
          </a:p>
        </p:txBody>
      </p:sp>
    </p:spTree>
    <p:extLst>
      <p:ext uri="{BB962C8B-B14F-4D97-AF65-F5344CB8AC3E}">
        <p14:creationId xmlns:p14="http://schemas.microsoft.com/office/powerpoint/2010/main" val="37955467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r>
              <a:rPr lang="en-US" dirty="0" smtClean="0"/>
              <a:t>Concurrent dialogues</a:t>
            </a:r>
            <a:endParaRPr lang="en-US" dirty="0"/>
          </a:p>
        </p:txBody>
      </p:sp>
      <p:pic>
        <p:nvPicPr>
          <p:cNvPr id="16896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313" y="4005263"/>
            <a:ext cx="4981575" cy="2486025"/>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896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5375" y="2133600"/>
            <a:ext cx="1439863" cy="592138"/>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8967"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6325" y="4221163"/>
            <a:ext cx="1657350" cy="595312"/>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8968"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56325" y="5084763"/>
            <a:ext cx="1584325" cy="555625"/>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8969"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56325" y="5876925"/>
            <a:ext cx="1584325" cy="588963"/>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33629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2" name="Rectangle 4"/>
          <p:cNvSpPr>
            <a:spLocks noGrp="1" noChangeArrowheads="1"/>
          </p:cNvSpPr>
          <p:nvPr>
            <p:ph type="title"/>
          </p:nvPr>
        </p:nvSpPr>
        <p:spPr/>
        <p:txBody>
          <a:bodyPr/>
          <a:lstStyle/>
          <a:p>
            <a:r>
              <a:rPr lang="en-US" dirty="0"/>
              <a:t>Bold </a:t>
            </a:r>
            <a:r>
              <a:rPr lang="en-US" dirty="0" smtClean="0"/>
              <a:t>&amp; </a:t>
            </a:r>
            <a:r>
              <a:rPr lang="en-US" dirty="0"/>
              <a:t>italic</a:t>
            </a:r>
          </a:p>
        </p:txBody>
      </p:sp>
      <p:pic>
        <p:nvPicPr>
          <p:cNvPr id="17101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413" y="2282825"/>
            <a:ext cx="2532062" cy="1987550"/>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101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5963" y="2636838"/>
            <a:ext cx="1655762" cy="661987"/>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9727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60" name="Rectangle 4"/>
          <p:cNvSpPr>
            <a:spLocks noGrp="1" noChangeArrowheads="1"/>
          </p:cNvSpPr>
          <p:nvPr>
            <p:ph type="title"/>
          </p:nvPr>
        </p:nvSpPr>
        <p:spPr/>
        <p:txBody>
          <a:bodyPr/>
          <a:lstStyle/>
          <a:p>
            <a:r>
              <a:rPr lang="en-US" dirty="0"/>
              <a:t>Bold, italic </a:t>
            </a:r>
            <a:r>
              <a:rPr lang="en-US" dirty="0" smtClean="0"/>
              <a:t>&amp; </a:t>
            </a:r>
            <a:r>
              <a:rPr lang="en-US" dirty="0"/>
              <a:t>underline</a:t>
            </a:r>
          </a:p>
        </p:txBody>
      </p:sp>
      <p:sp>
        <p:nvSpPr>
          <p:cNvPr id="173063" name="Text Box 7"/>
          <p:cNvSpPr txBox="1">
            <a:spLocks noChangeArrowheads="1"/>
          </p:cNvSpPr>
          <p:nvPr/>
        </p:nvSpPr>
        <p:spPr bwMode="auto">
          <a:xfrm>
            <a:off x="1187450" y="5661025"/>
            <a:ext cx="3671888" cy="376238"/>
          </a:xfrm>
          <a:prstGeom prst="rect">
            <a:avLst/>
          </a:prstGeom>
          <a:noFill/>
          <a:ln w="9525" algn="ctr">
            <a:solidFill>
              <a:schemeClr val="accent2"/>
            </a:solidFill>
            <a:miter lim="800000"/>
            <a:headEnd/>
            <a:tailEnd/>
          </a:ln>
          <a:effectLst/>
          <a:extLst>
            <a:ext uri="{909E8E84-426E-40DD-AFC4-6F175D3DCCD1}">
              <a14:hiddenFill xmlns:a14="http://schemas.microsoft.com/office/drawing/2010/main">
                <a:solidFill>
                  <a:schemeClr val="accent1">
                    <a:alpha val="0"/>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0" i="0" u="none" dirty="0" smtClean="0"/>
              <a:t>Combinatorial state explosion</a:t>
            </a:r>
            <a:endParaRPr lang="en-US" b="0" i="0" u="none" dirty="0"/>
          </a:p>
        </p:txBody>
      </p:sp>
      <p:pic>
        <p:nvPicPr>
          <p:cNvPr id="173066"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25" y="2754313"/>
            <a:ext cx="1584325" cy="646112"/>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3067" name="Picture 11" descr="bi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050" y="2205038"/>
            <a:ext cx="3952875" cy="2324100"/>
          </a:xfrm>
          <a:prstGeom prst="rect">
            <a:avLst/>
          </a:prstGeom>
          <a:noFill/>
          <a:extLst>
            <a:ext uri="{909E8E84-426E-40DD-AFC4-6F175D3DCCD1}">
              <a14:hiddenFill xmlns:a14="http://schemas.microsoft.com/office/drawing/2010/main">
                <a:solidFill>
                  <a:srgbClr val="FFFFFF"/>
                </a:solidFill>
              </a14:hiddenFill>
            </a:ext>
          </a:extLst>
        </p:spPr>
      </p:pic>
      <p:sp>
        <p:nvSpPr>
          <p:cNvPr id="173065" name="AutoShape 9"/>
          <p:cNvSpPr>
            <a:spLocks noChangeArrowheads="1"/>
          </p:cNvSpPr>
          <p:nvPr/>
        </p:nvSpPr>
        <p:spPr bwMode="auto">
          <a:xfrm>
            <a:off x="2555875" y="4076700"/>
            <a:ext cx="215900" cy="1511300"/>
          </a:xfrm>
          <a:prstGeom prst="upArrow">
            <a:avLst>
              <a:gd name="adj1" fmla="val 50000"/>
              <a:gd name="adj2" fmla="val 175000"/>
            </a:avLst>
          </a:prstGeom>
          <a:solidFill>
            <a:schemeClr val="accent2">
              <a:alpha val="0"/>
            </a:schemeClr>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ro-RO" b="0" i="0" u="none">
              <a:solidFill>
                <a:schemeClr val="accent2"/>
              </a:solidFill>
            </a:endParaRPr>
          </a:p>
        </p:txBody>
      </p:sp>
    </p:spTree>
    <p:extLst>
      <p:ext uri="{BB962C8B-B14F-4D97-AF65-F5344CB8AC3E}">
        <p14:creationId xmlns:p14="http://schemas.microsoft.com/office/powerpoint/2010/main" val="3362770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r>
              <a:rPr lang="en-US" dirty="0" smtClean="0"/>
              <a:t>Forced exit</a:t>
            </a:r>
            <a:endParaRPr lang="en-US" dirty="0"/>
          </a:p>
        </p:txBody>
      </p:sp>
      <p:sp>
        <p:nvSpPr>
          <p:cNvPr id="175110" name="Rectangle 6"/>
          <p:cNvSpPr>
            <a:spLocks noGrp="1" noChangeArrowheads="1"/>
          </p:cNvSpPr>
          <p:nvPr>
            <p:ph type="body" sz="half" idx="1"/>
          </p:nvPr>
        </p:nvSpPr>
        <p:spPr/>
        <p:txBody>
          <a:bodyPr>
            <a:normAutofit/>
          </a:bodyPr>
          <a:lstStyle/>
          <a:p>
            <a:pPr>
              <a:lnSpc>
                <a:spcPct val="90000"/>
              </a:lnSpc>
            </a:pPr>
            <a:r>
              <a:rPr lang="en-US" sz="2000" dirty="0" smtClean="0"/>
              <a:t>“</a:t>
            </a:r>
            <a:r>
              <a:rPr lang="en-US" sz="2000" dirty="0"/>
              <a:t>back</a:t>
            </a:r>
            <a:r>
              <a:rPr lang="en-US" sz="2000" dirty="0" smtClean="0"/>
              <a:t>” behavior </a:t>
            </a:r>
            <a:r>
              <a:rPr lang="en-US" sz="2000" dirty="0"/>
              <a:t>(web), escape </a:t>
            </a:r>
            <a:r>
              <a:rPr lang="en-US" sz="2000" dirty="0" smtClean="0"/>
              <a:t>or </a:t>
            </a:r>
            <a:r>
              <a:rPr lang="en-US" sz="2000" dirty="0"/>
              <a:t>cancel </a:t>
            </a:r>
            <a:r>
              <a:rPr lang="en-US" sz="2000" dirty="0" smtClean="0"/>
              <a:t>in desktop application </a:t>
            </a:r>
            <a:r>
              <a:rPr lang="en-US" sz="2000" dirty="0"/>
              <a:t>– </a:t>
            </a:r>
            <a:r>
              <a:rPr lang="en-US" sz="2000" dirty="0" smtClean="0"/>
              <a:t>similar behavior </a:t>
            </a:r>
            <a:r>
              <a:rPr lang="en-US" sz="2000" dirty="0"/>
              <a:t>– “Spaghetti” </a:t>
            </a:r>
            <a:r>
              <a:rPr lang="en-US" sz="2000" dirty="0" smtClean="0"/>
              <a:t>of identical behaviors”</a:t>
            </a:r>
            <a:endParaRPr lang="en-US" sz="2000" dirty="0"/>
          </a:p>
          <a:p>
            <a:pPr lvl="1">
              <a:lnSpc>
                <a:spcPct val="90000"/>
              </a:lnSpc>
            </a:pPr>
            <a:r>
              <a:rPr lang="en-US" sz="1800" dirty="0"/>
              <a:t>Spaghetti code</a:t>
            </a:r>
          </a:p>
          <a:p>
            <a:pPr lvl="1">
              <a:lnSpc>
                <a:spcPct val="90000"/>
              </a:lnSpc>
            </a:pPr>
            <a:r>
              <a:rPr lang="en-US" sz="1800" dirty="0"/>
              <a:t>Lasagna code</a:t>
            </a:r>
          </a:p>
          <a:p>
            <a:pPr lvl="1">
              <a:lnSpc>
                <a:spcPct val="90000"/>
              </a:lnSpc>
            </a:pPr>
            <a:r>
              <a:rPr lang="en-US" sz="1800" dirty="0"/>
              <a:t>Spaghetti with meatballs code</a:t>
            </a:r>
          </a:p>
          <a:p>
            <a:pPr>
              <a:lnSpc>
                <a:spcPct val="90000"/>
              </a:lnSpc>
            </a:pPr>
            <a:endParaRPr lang="en-US" sz="2000" dirty="0"/>
          </a:p>
          <a:p>
            <a:pPr>
              <a:lnSpc>
                <a:spcPct val="90000"/>
              </a:lnSpc>
            </a:pPr>
            <a:r>
              <a:rPr lang="en-US" sz="2000" dirty="0" smtClean="0"/>
              <a:t>How to avoid ? –normal exit for each submenu and ESC action available in each submenu</a:t>
            </a:r>
            <a:endParaRPr lang="en-US" sz="2000" dirty="0"/>
          </a:p>
        </p:txBody>
      </p:sp>
      <p:pic>
        <p:nvPicPr>
          <p:cNvPr id="175108" name="Picture 4" descr="im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5125" y="1844675"/>
            <a:ext cx="4968875" cy="37830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9145111"/>
      </p:ext>
    </p:extLst>
  </p:cSld>
  <p:clrMapOvr>
    <a:masterClrMapping/>
  </p:clrMapOvr>
  <p:transition>
    <p:blinds dir="ver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p:txBody>
          <a:bodyPr/>
          <a:lstStyle/>
          <a:p>
            <a:r>
              <a:rPr lang="en-US" dirty="0" smtClean="0"/>
              <a:t>Help menu</a:t>
            </a:r>
            <a:endParaRPr lang="en-US" dirty="0"/>
          </a:p>
        </p:txBody>
      </p:sp>
      <p:sp>
        <p:nvSpPr>
          <p:cNvPr id="179203" name="Rectangle 3"/>
          <p:cNvSpPr>
            <a:spLocks noGrp="1" noChangeArrowheads="1"/>
          </p:cNvSpPr>
          <p:nvPr>
            <p:ph type="body" idx="1"/>
          </p:nvPr>
        </p:nvSpPr>
        <p:spPr/>
        <p:txBody>
          <a:bodyPr/>
          <a:lstStyle/>
          <a:p>
            <a:r>
              <a:rPr lang="en-US" sz="2400" dirty="0" smtClean="0"/>
              <a:t>Similar to back/cancel</a:t>
            </a:r>
            <a:r>
              <a:rPr lang="en-US" sz="2400" dirty="0"/>
              <a:t>, </a:t>
            </a:r>
            <a:r>
              <a:rPr lang="en-US" sz="2400" dirty="0" smtClean="0"/>
              <a:t>but we return to the same state</a:t>
            </a:r>
            <a:endParaRPr lang="en-US" sz="2400" dirty="0"/>
          </a:p>
          <a:p>
            <a:endParaRPr lang="en-US" sz="2400" dirty="0"/>
          </a:p>
          <a:p>
            <a:r>
              <a:rPr lang="en-US" sz="2400" dirty="0" smtClean="0"/>
              <a:t>The diagram becomes very crowded</a:t>
            </a:r>
            <a:endParaRPr lang="en-US" sz="2400" dirty="0"/>
          </a:p>
          <a:p>
            <a:endParaRPr lang="en-US" sz="2400" dirty="0"/>
          </a:p>
          <a:p>
            <a:r>
              <a:rPr lang="en-US" sz="2400" dirty="0" smtClean="0"/>
              <a:t>Recommended to be specified at a </a:t>
            </a:r>
            <a:r>
              <a:rPr lang="en-US" sz="2400" dirty="0" err="1" smtClean="0"/>
              <a:t>metalevel</a:t>
            </a:r>
            <a:endParaRPr lang="en-US" sz="2400" dirty="0"/>
          </a:p>
        </p:txBody>
      </p:sp>
      <p:pic>
        <p:nvPicPr>
          <p:cNvPr id="17920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8175" y="4365625"/>
            <a:ext cx="4438650" cy="1657350"/>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340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normAutofit fontScale="90000"/>
          </a:bodyPr>
          <a:lstStyle/>
          <a:p>
            <a:r>
              <a:rPr lang="en-US" sz="4000" dirty="0" smtClean="0"/>
              <a:t>Augmented </a:t>
            </a:r>
            <a:r>
              <a:rPr lang="en-US" dirty="0"/>
              <a:t>T</a:t>
            </a:r>
            <a:r>
              <a:rPr lang="en-US" sz="4000" dirty="0" smtClean="0"/>
              <a:t>ransition Networks(ATN</a:t>
            </a:r>
            <a:r>
              <a:rPr lang="en-US" sz="4000" dirty="0"/>
              <a:t>)</a:t>
            </a:r>
          </a:p>
        </p:txBody>
      </p:sp>
      <p:sp>
        <p:nvSpPr>
          <p:cNvPr id="49156" name="Rectangle 4"/>
          <p:cNvSpPr>
            <a:spLocks noGrp="1" noChangeArrowheads="1"/>
          </p:cNvSpPr>
          <p:nvPr>
            <p:ph type="body" sz="half" idx="1"/>
          </p:nvPr>
        </p:nvSpPr>
        <p:spPr>
          <a:xfrm>
            <a:off x="468313" y="1628775"/>
            <a:ext cx="4033837" cy="4525963"/>
          </a:xfrm>
        </p:spPr>
        <p:txBody>
          <a:bodyPr/>
          <a:lstStyle/>
          <a:p>
            <a:pPr>
              <a:lnSpc>
                <a:spcPct val="80000"/>
              </a:lnSpc>
            </a:pPr>
            <a:r>
              <a:rPr lang="en-US" sz="1800" dirty="0" smtClean="0"/>
              <a:t>Set of transition diagrams</a:t>
            </a:r>
            <a:endParaRPr lang="en-US" sz="1800" dirty="0"/>
          </a:p>
          <a:p>
            <a:pPr>
              <a:lnSpc>
                <a:spcPct val="80000"/>
              </a:lnSpc>
            </a:pPr>
            <a:r>
              <a:rPr lang="en-US" sz="1800" dirty="0" smtClean="0"/>
              <a:t>registries</a:t>
            </a:r>
            <a:endParaRPr lang="en-US" sz="1800" dirty="0"/>
          </a:p>
          <a:p>
            <a:pPr lvl="1">
              <a:lnSpc>
                <a:spcPct val="80000"/>
              </a:lnSpc>
            </a:pPr>
            <a:r>
              <a:rPr lang="en-US" sz="1600" dirty="0" smtClean="0"/>
              <a:t>Arbitrary values visible only in dialog component attached to diagrams</a:t>
            </a:r>
            <a:endParaRPr lang="en-US" sz="1600" dirty="0"/>
          </a:p>
          <a:p>
            <a:pPr lvl="1">
              <a:lnSpc>
                <a:spcPct val="80000"/>
              </a:lnSpc>
            </a:pPr>
            <a:r>
              <a:rPr lang="en-US" sz="1600" dirty="0" smtClean="0"/>
              <a:t>Computations are performed on the registry values in order to decide if a transition will be </a:t>
            </a:r>
            <a:r>
              <a:rPr lang="en-US" sz="1600" dirty="0" smtClean="0"/>
              <a:t>performed</a:t>
            </a:r>
            <a:endParaRPr lang="en-US" sz="1600" dirty="0"/>
          </a:p>
          <a:p>
            <a:pPr lvl="2">
              <a:lnSpc>
                <a:spcPct val="80000"/>
              </a:lnSpc>
            </a:pPr>
            <a:r>
              <a:rPr lang="en-US" sz="1600" dirty="0"/>
              <a:t>TRUE – </a:t>
            </a:r>
            <a:r>
              <a:rPr lang="en-US" sz="1600" dirty="0" smtClean="0"/>
              <a:t>the transition executes</a:t>
            </a:r>
            <a:endParaRPr lang="en-US" sz="1600" dirty="0"/>
          </a:p>
          <a:p>
            <a:pPr lvl="2">
              <a:lnSpc>
                <a:spcPct val="80000"/>
              </a:lnSpc>
            </a:pPr>
            <a:r>
              <a:rPr lang="en-US" sz="1600" dirty="0"/>
              <a:t>FALSE – </a:t>
            </a:r>
            <a:r>
              <a:rPr lang="en-US" sz="1600" dirty="0" smtClean="0"/>
              <a:t>the transition doesn’t execute</a:t>
            </a:r>
            <a:endParaRPr lang="en-US" sz="1600" dirty="0"/>
          </a:p>
          <a:p>
            <a:pPr lvl="2">
              <a:lnSpc>
                <a:spcPct val="80000"/>
              </a:lnSpc>
            </a:pPr>
            <a:endParaRPr lang="en-US" sz="1600" dirty="0"/>
          </a:p>
          <a:p>
            <a:pPr>
              <a:lnSpc>
                <a:spcPct val="80000"/>
              </a:lnSpc>
            </a:pPr>
            <a:r>
              <a:rPr lang="en-US" sz="1800" dirty="0" smtClean="0"/>
              <a:t>Formal description: push-down automaton</a:t>
            </a:r>
            <a:endParaRPr lang="en-US" sz="1800" dirty="0"/>
          </a:p>
          <a:p>
            <a:pPr>
              <a:lnSpc>
                <a:spcPct val="80000"/>
              </a:lnSpc>
              <a:buFontTx/>
              <a:buNone/>
            </a:pPr>
            <a:r>
              <a:rPr lang="fr-FR" sz="1800" dirty="0"/>
              <a:t>M = (Q, </a:t>
            </a:r>
            <a:r>
              <a:rPr lang="fr-FR" sz="1800" dirty="0">
                <a:sym typeface="Symbol" pitchFamily="18" charset="2"/>
              </a:rPr>
              <a:t></a:t>
            </a:r>
            <a:r>
              <a:rPr lang="fr-FR" sz="1800" dirty="0"/>
              <a:t>, </a:t>
            </a:r>
            <a:r>
              <a:rPr lang="fr-FR" sz="1800" dirty="0">
                <a:solidFill>
                  <a:srgbClr val="800080"/>
                </a:solidFill>
              </a:rPr>
              <a:t>P</a:t>
            </a:r>
            <a:r>
              <a:rPr lang="fr-FR" sz="1800" dirty="0"/>
              <a:t>, Γ, </a:t>
            </a:r>
            <a:r>
              <a:rPr lang="el-GR" sz="1800" dirty="0"/>
              <a:t>δ, </a:t>
            </a:r>
            <a:r>
              <a:rPr lang="el-GR" sz="1800" dirty="0">
                <a:solidFill>
                  <a:srgbClr val="800080"/>
                </a:solidFill>
              </a:rPr>
              <a:t>γ</a:t>
            </a:r>
            <a:r>
              <a:rPr lang="en-US" sz="1800" dirty="0"/>
              <a:t>, q</a:t>
            </a:r>
            <a:r>
              <a:rPr lang="en-US" sz="1800" baseline="-25000" dirty="0"/>
              <a:t>0</a:t>
            </a:r>
            <a:r>
              <a:rPr lang="en-US" sz="1800" dirty="0"/>
              <a:t>, Z</a:t>
            </a:r>
            <a:r>
              <a:rPr lang="en-US" sz="1800" baseline="-25000" dirty="0"/>
              <a:t>0</a:t>
            </a:r>
            <a:r>
              <a:rPr lang="en-US" sz="1800" dirty="0"/>
              <a:t>, f)</a:t>
            </a:r>
          </a:p>
          <a:p>
            <a:pPr>
              <a:lnSpc>
                <a:spcPct val="80000"/>
              </a:lnSpc>
              <a:buFontTx/>
              <a:buNone/>
            </a:pPr>
            <a:r>
              <a:rPr lang="en-US" sz="1800" dirty="0">
                <a:solidFill>
                  <a:srgbClr val="800080"/>
                </a:solidFill>
              </a:rPr>
              <a:t>P</a:t>
            </a:r>
            <a:r>
              <a:rPr lang="en-US" sz="1800" dirty="0"/>
              <a:t> </a:t>
            </a:r>
            <a:r>
              <a:rPr lang="en-US" sz="1800" dirty="0" smtClean="0"/>
              <a:t>– set of system actions</a:t>
            </a:r>
            <a:endParaRPr lang="en-US" sz="1800" dirty="0"/>
          </a:p>
          <a:p>
            <a:pPr>
              <a:lnSpc>
                <a:spcPct val="80000"/>
              </a:lnSpc>
              <a:buFontTx/>
              <a:buNone/>
            </a:pPr>
            <a:r>
              <a:rPr lang="el-GR" sz="1800" dirty="0">
                <a:solidFill>
                  <a:srgbClr val="800080"/>
                </a:solidFill>
              </a:rPr>
              <a:t>γ</a:t>
            </a:r>
            <a:r>
              <a:rPr lang="en-US" sz="1800" dirty="0">
                <a:solidFill>
                  <a:srgbClr val="800080"/>
                </a:solidFill>
              </a:rPr>
              <a:t> </a:t>
            </a:r>
            <a:r>
              <a:rPr lang="el-GR" sz="1800" dirty="0">
                <a:solidFill>
                  <a:srgbClr val="800080"/>
                </a:solidFill>
              </a:rPr>
              <a:t>: Q </a:t>
            </a:r>
            <a:r>
              <a:rPr lang="el-GR" sz="1800" dirty="0">
                <a:solidFill>
                  <a:srgbClr val="800080"/>
                </a:solidFill>
                <a:sym typeface="Symbol" pitchFamily="18" charset="2"/>
              </a:rPr>
              <a:t></a:t>
            </a:r>
            <a:r>
              <a:rPr lang="fr-FR" sz="1800" dirty="0">
                <a:solidFill>
                  <a:srgbClr val="800080"/>
                </a:solidFill>
              </a:rPr>
              <a:t> P</a:t>
            </a:r>
            <a:r>
              <a:rPr lang="fr-FR" sz="1800" dirty="0"/>
              <a:t> </a:t>
            </a:r>
            <a:r>
              <a:rPr lang="fr-FR" sz="1800" dirty="0" smtClean="0"/>
              <a:t>– </a:t>
            </a:r>
            <a:r>
              <a:rPr lang="en-US" sz="1800" dirty="0" smtClean="0"/>
              <a:t>action function</a:t>
            </a:r>
            <a:endParaRPr lang="en-US" sz="1800" dirty="0"/>
          </a:p>
          <a:p>
            <a:pPr>
              <a:lnSpc>
                <a:spcPct val="80000"/>
              </a:lnSpc>
              <a:buFontTx/>
              <a:buNone/>
            </a:pPr>
            <a:endParaRPr lang="en-US" sz="1800" dirty="0"/>
          </a:p>
        </p:txBody>
      </p:sp>
      <p:pic>
        <p:nvPicPr>
          <p:cNvPr id="49158" name="Picture 6"/>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508625" y="1628775"/>
            <a:ext cx="3103563" cy="29178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9159" name="Text Box 7"/>
          <p:cNvSpPr txBox="1">
            <a:spLocks noChangeArrowheads="1"/>
          </p:cNvSpPr>
          <p:nvPr/>
        </p:nvSpPr>
        <p:spPr bwMode="auto">
          <a:xfrm>
            <a:off x="5434013" y="4757738"/>
            <a:ext cx="3709987"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sz="1200" b="0" i="0" u="none" dirty="0" smtClean="0">
                <a:latin typeface="Tahoma" pitchFamily="34" charset="0"/>
              </a:rPr>
              <a:t>action </a:t>
            </a:r>
            <a:r>
              <a:rPr lang="fr-FR" sz="1200" b="0" i="0" u="none" dirty="0">
                <a:latin typeface="Tahoma" pitchFamily="34" charset="0"/>
              </a:rPr>
              <a:t>1 </a:t>
            </a:r>
            <a:r>
              <a:rPr lang="fr-FR" sz="1200" b="0" i="0" u="none" dirty="0" smtClean="0">
                <a:latin typeface="Tahoma" pitchFamily="34" charset="0"/>
              </a:rPr>
              <a:t>:</a:t>
            </a:r>
            <a:r>
              <a:rPr lang="fr-FR" sz="1200" dirty="0">
                <a:latin typeface="Tahoma" pitchFamily="34" charset="0"/>
              </a:rPr>
              <a:t> </a:t>
            </a:r>
            <a:r>
              <a:rPr lang="fr-FR" sz="1200" dirty="0" smtClean="0">
                <a:latin typeface="Tahoma" pitchFamily="34" charset="0"/>
              </a:rPr>
              <a:t>record first point</a:t>
            </a:r>
            <a:endParaRPr lang="fr-FR" sz="1200" b="0" i="0" u="none" dirty="0">
              <a:latin typeface="Tahoma" pitchFamily="34" charset="0"/>
            </a:endParaRPr>
          </a:p>
          <a:p>
            <a:r>
              <a:rPr lang="fr-FR" sz="1200" dirty="0">
                <a:latin typeface="Tahoma" pitchFamily="34" charset="0"/>
              </a:rPr>
              <a:t>action 2</a:t>
            </a:r>
            <a:r>
              <a:rPr lang="fr-FR" sz="1200" b="0" i="0" u="none" dirty="0">
                <a:latin typeface="Tahoma" pitchFamily="34" charset="0"/>
              </a:rPr>
              <a:t> </a:t>
            </a:r>
            <a:r>
              <a:rPr lang="fr-FR" sz="1200" b="0" i="0" u="none" dirty="0" smtClean="0">
                <a:latin typeface="Tahoma" pitchFamily="34" charset="0"/>
              </a:rPr>
              <a:t>: </a:t>
            </a:r>
            <a:r>
              <a:rPr lang="fr-FR" sz="1200" b="0" i="0" u="none" dirty="0" err="1" smtClean="0">
                <a:latin typeface="Tahoma" pitchFamily="34" charset="0"/>
              </a:rPr>
              <a:t>draw</a:t>
            </a:r>
            <a:r>
              <a:rPr lang="fr-FR" sz="1200" b="0" i="0" u="none" dirty="0" smtClean="0">
                <a:latin typeface="Tahoma" pitchFamily="34" charset="0"/>
              </a:rPr>
              <a:t> line to </a:t>
            </a:r>
            <a:r>
              <a:rPr lang="fr-FR" sz="1200" b="0" i="0" u="none" dirty="0" err="1" smtClean="0">
                <a:latin typeface="Tahoma" pitchFamily="34" charset="0"/>
              </a:rPr>
              <a:t>current</a:t>
            </a:r>
            <a:r>
              <a:rPr lang="fr-FR" sz="1200" b="0" i="0" u="none" dirty="0" smtClean="0">
                <a:latin typeface="Tahoma" pitchFamily="34" charset="0"/>
              </a:rPr>
              <a:t> position</a:t>
            </a:r>
            <a:endParaRPr lang="fr-FR" sz="1200" b="0" i="0" u="none" dirty="0">
              <a:latin typeface="Tahoma" pitchFamily="34" charset="0"/>
            </a:endParaRPr>
          </a:p>
          <a:p>
            <a:r>
              <a:rPr lang="fr-FR" sz="1200" dirty="0">
                <a:latin typeface="Tahoma" pitchFamily="34" charset="0"/>
              </a:rPr>
              <a:t>action 3</a:t>
            </a:r>
            <a:r>
              <a:rPr lang="fr-FR" sz="1200" b="0" i="0" u="none" dirty="0">
                <a:latin typeface="Tahoma" pitchFamily="34" charset="0"/>
              </a:rPr>
              <a:t> </a:t>
            </a:r>
            <a:r>
              <a:rPr lang="fr-FR" sz="1200" b="0" i="0" u="none" dirty="0" smtClean="0">
                <a:latin typeface="Tahoma" pitchFamily="34" charset="0"/>
              </a:rPr>
              <a:t>: record </a:t>
            </a:r>
            <a:r>
              <a:rPr lang="fr-FR" sz="1200" b="0" i="0" u="none" dirty="0" err="1" smtClean="0">
                <a:latin typeface="Tahoma" pitchFamily="34" charset="0"/>
              </a:rPr>
              <a:t>next</a:t>
            </a:r>
            <a:r>
              <a:rPr lang="fr-FR" sz="1200" b="0" i="0" u="none" dirty="0" smtClean="0">
                <a:latin typeface="Tahoma" pitchFamily="34" charset="0"/>
              </a:rPr>
              <a:t> point</a:t>
            </a:r>
            <a:endParaRPr lang="fr-FR" sz="1200" b="0" i="0" u="none" dirty="0">
              <a:latin typeface="Tahoma" pitchFamily="34" charset="0"/>
            </a:endParaRPr>
          </a:p>
          <a:p>
            <a:r>
              <a:rPr lang="fr-FR" sz="1200" dirty="0">
                <a:latin typeface="Tahoma" pitchFamily="34" charset="0"/>
              </a:rPr>
              <a:t>action 4</a:t>
            </a:r>
            <a:r>
              <a:rPr lang="fr-FR" sz="1200" b="0" i="0" u="none" dirty="0">
                <a:latin typeface="Tahoma" pitchFamily="34" charset="0"/>
              </a:rPr>
              <a:t> </a:t>
            </a:r>
            <a:r>
              <a:rPr lang="fr-FR" sz="1200" b="0" i="0" u="none" dirty="0" smtClean="0">
                <a:latin typeface="Tahoma" pitchFamily="34" charset="0"/>
              </a:rPr>
              <a:t>: </a:t>
            </a:r>
            <a:r>
              <a:rPr lang="fr-FR" sz="1200" b="0" i="0" u="none" dirty="0" err="1" smtClean="0">
                <a:latin typeface="Tahoma" pitchFamily="34" charset="0"/>
              </a:rPr>
              <a:t>delete</a:t>
            </a:r>
            <a:r>
              <a:rPr lang="fr-FR" sz="1200" b="0" i="0" u="none" dirty="0" smtClean="0">
                <a:latin typeface="Tahoma" pitchFamily="34" charset="0"/>
              </a:rPr>
              <a:t> last point;</a:t>
            </a:r>
            <a:endParaRPr lang="fr-FR" sz="1200" b="0" i="0" u="none" dirty="0">
              <a:latin typeface="Tahoma" pitchFamily="34" charset="0"/>
            </a:endParaRPr>
          </a:p>
          <a:p>
            <a:r>
              <a:rPr lang="fr-FR" sz="1200" dirty="0">
                <a:latin typeface="Tahoma" pitchFamily="34" charset="0"/>
              </a:rPr>
              <a:t>action 5</a:t>
            </a:r>
            <a:r>
              <a:rPr lang="fr-FR" sz="1200" b="0" i="0" u="none" dirty="0">
                <a:latin typeface="Tahoma" pitchFamily="34" charset="0"/>
              </a:rPr>
              <a:t> </a:t>
            </a:r>
            <a:r>
              <a:rPr lang="fr-FR" sz="1200" b="0" i="0" u="none" dirty="0" smtClean="0">
                <a:latin typeface="Tahoma" pitchFamily="34" charset="0"/>
              </a:rPr>
              <a:t>: </a:t>
            </a:r>
            <a:r>
              <a:rPr lang="fr-FR" sz="1200" b="0" i="0" u="none" dirty="0" err="1" smtClean="0">
                <a:latin typeface="Tahoma" pitchFamily="34" charset="0"/>
              </a:rPr>
              <a:t>delete</a:t>
            </a:r>
            <a:r>
              <a:rPr lang="fr-FR" sz="1200" b="0" i="0" u="none" dirty="0" smtClean="0">
                <a:latin typeface="Tahoma" pitchFamily="34" charset="0"/>
              </a:rPr>
              <a:t> </a:t>
            </a:r>
            <a:r>
              <a:rPr lang="fr-FR" sz="1200" b="0" i="0" u="none" dirty="0" err="1" smtClean="0">
                <a:latin typeface="Tahoma" pitchFamily="34" charset="0"/>
              </a:rPr>
              <a:t>polyline</a:t>
            </a:r>
            <a:r>
              <a:rPr lang="fr-FR" sz="1200" b="0" i="0" u="none" dirty="0" smtClean="0">
                <a:latin typeface="Tahoma" pitchFamily="34" charset="0"/>
              </a:rPr>
              <a:t>;</a:t>
            </a:r>
            <a:endParaRPr lang="fr-FR" sz="1200" b="0" i="0" u="none" dirty="0">
              <a:latin typeface="Tahoma" pitchFamily="34" charset="0"/>
            </a:endParaRPr>
          </a:p>
          <a:p>
            <a:r>
              <a:rPr lang="fr-FR" sz="1200" dirty="0">
                <a:latin typeface="Tahoma" pitchFamily="34" charset="0"/>
              </a:rPr>
              <a:t>action 6</a:t>
            </a:r>
            <a:r>
              <a:rPr lang="fr-FR" sz="1200" b="0" i="0" u="none" dirty="0">
                <a:latin typeface="Tahoma" pitchFamily="34" charset="0"/>
              </a:rPr>
              <a:t> </a:t>
            </a:r>
            <a:r>
              <a:rPr lang="fr-FR" sz="1200" b="0" i="0" u="none" dirty="0" smtClean="0">
                <a:latin typeface="Tahoma" pitchFamily="34" charset="0"/>
              </a:rPr>
              <a:t>: return </a:t>
            </a:r>
            <a:r>
              <a:rPr lang="fr-FR" sz="1200" b="0" i="0" u="none" dirty="0" err="1" smtClean="0">
                <a:latin typeface="Tahoma" pitchFamily="34" charset="0"/>
              </a:rPr>
              <a:t>polyline</a:t>
            </a:r>
            <a:endParaRPr lang="fr-FR" sz="1200" b="0" i="0" u="none" dirty="0">
              <a:latin typeface="Tahoma" pitchFamily="34" charset="0"/>
            </a:endParaRPr>
          </a:p>
          <a:p>
            <a:r>
              <a:rPr lang="fr-FR" sz="1200" b="0" i="0" u="none" dirty="0">
                <a:latin typeface="Tahoma" pitchFamily="34" charset="0"/>
              </a:rPr>
              <a:t>fn1 :count :=1; return (</a:t>
            </a:r>
            <a:r>
              <a:rPr lang="fr-FR" sz="1200" b="0" i="0" u="none" dirty="0" err="1">
                <a:latin typeface="Tahoma" pitchFamily="34" charset="0"/>
              </a:rPr>
              <a:t>true</a:t>
            </a:r>
            <a:r>
              <a:rPr lang="fr-FR" sz="1200" b="0" i="0" u="none" dirty="0">
                <a:latin typeface="Tahoma" pitchFamily="34" charset="0"/>
              </a:rPr>
              <a:t>) ;</a:t>
            </a:r>
          </a:p>
          <a:p>
            <a:r>
              <a:rPr lang="fr-FR" sz="1200" b="0" i="0" u="none" dirty="0">
                <a:latin typeface="Tahoma" pitchFamily="34" charset="0"/>
              </a:rPr>
              <a:t>fn2 :count :=count+1 ; return (</a:t>
            </a:r>
            <a:r>
              <a:rPr lang="fr-FR" sz="1200" b="0" i="0" u="none" dirty="0" err="1">
                <a:latin typeface="Tahoma" pitchFamily="34" charset="0"/>
              </a:rPr>
              <a:t>true</a:t>
            </a:r>
            <a:r>
              <a:rPr lang="fr-FR" sz="1200" b="0" i="0" u="none" dirty="0">
                <a:latin typeface="Tahoma" pitchFamily="34" charset="0"/>
              </a:rPr>
              <a:t>) ;</a:t>
            </a:r>
          </a:p>
          <a:p>
            <a:r>
              <a:rPr lang="fr-FR" sz="1200" b="0" i="0" u="none" dirty="0">
                <a:latin typeface="Tahoma" pitchFamily="34" charset="0"/>
              </a:rPr>
              <a:t>fn3 :</a:t>
            </a:r>
            <a:r>
              <a:rPr lang="en-US" sz="1200" b="0" i="0" u="none" dirty="0">
                <a:latin typeface="Tahoma" pitchFamily="34" charset="0"/>
              </a:rPr>
              <a:t>if (count =1)  then return (false)</a:t>
            </a:r>
          </a:p>
          <a:p>
            <a:r>
              <a:rPr lang="en-US" sz="1200" b="0" i="0" u="none" dirty="0">
                <a:latin typeface="Tahoma" pitchFamily="34" charset="0"/>
              </a:rPr>
              <a:t>         else count:=count+-11; </a:t>
            </a:r>
          </a:p>
          <a:p>
            <a:r>
              <a:rPr lang="en-US" sz="1200" b="0" i="0" u="none" dirty="0">
                <a:latin typeface="Tahoma" pitchFamily="34" charset="0"/>
              </a:rPr>
              <a:t>     return (true).</a:t>
            </a:r>
          </a:p>
        </p:txBody>
      </p:sp>
      <p:sp>
        <p:nvSpPr>
          <p:cNvPr id="49160" name="Text Box 8"/>
          <p:cNvSpPr txBox="1">
            <a:spLocks noChangeArrowheads="1"/>
          </p:cNvSpPr>
          <p:nvPr/>
        </p:nvSpPr>
        <p:spPr bwMode="auto">
          <a:xfrm>
            <a:off x="3419475" y="1628775"/>
            <a:ext cx="28813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GB" sz="2400" b="0" i="0" u="none">
              <a:latin typeface="Tahoma" pitchFamily="34" charset="0"/>
            </a:endParaRPr>
          </a:p>
        </p:txBody>
      </p:sp>
      <p:sp>
        <p:nvSpPr>
          <p:cNvPr id="49161" name="Text Box 9"/>
          <p:cNvSpPr txBox="1">
            <a:spLocks noChangeArrowheads="1"/>
          </p:cNvSpPr>
          <p:nvPr/>
        </p:nvSpPr>
        <p:spPr bwMode="auto">
          <a:xfrm>
            <a:off x="4356100" y="1412875"/>
            <a:ext cx="31670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0" i="0" u="none" dirty="0" smtClean="0">
                <a:solidFill>
                  <a:schemeClr val="hlink"/>
                </a:solidFill>
                <a:latin typeface="Tahoma" pitchFamily="34" charset="0"/>
              </a:rPr>
              <a:t>User action/system action</a:t>
            </a:r>
            <a:endParaRPr lang="en-US" b="0" i="0" u="none" dirty="0">
              <a:solidFill>
                <a:schemeClr val="hlink"/>
              </a:solidFill>
              <a:latin typeface="Tahoma" pitchFamily="34" charset="0"/>
            </a:endParaRPr>
          </a:p>
        </p:txBody>
      </p:sp>
      <p:sp>
        <p:nvSpPr>
          <p:cNvPr id="49162" name="Text Box 10"/>
          <p:cNvSpPr txBox="1">
            <a:spLocks noChangeArrowheads="1"/>
          </p:cNvSpPr>
          <p:nvPr/>
        </p:nvSpPr>
        <p:spPr bwMode="auto">
          <a:xfrm>
            <a:off x="5148263" y="2852738"/>
            <a:ext cx="11525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0" i="0" u="none" dirty="0" smtClean="0">
                <a:solidFill>
                  <a:schemeClr val="hlink"/>
                </a:solidFill>
                <a:latin typeface="Tahoma" pitchFamily="34" charset="0"/>
              </a:rPr>
              <a:t>function</a:t>
            </a:r>
            <a:endParaRPr lang="en-US" b="0" i="0" u="none" dirty="0">
              <a:solidFill>
                <a:schemeClr val="hlink"/>
              </a:solidFill>
              <a:latin typeface="Tahoma" pitchFamily="34" charset="0"/>
            </a:endParaRPr>
          </a:p>
        </p:txBody>
      </p:sp>
      <p:sp>
        <p:nvSpPr>
          <p:cNvPr id="49163" name="Line 11"/>
          <p:cNvSpPr>
            <a:spLocks noChangeShapeType="1"/>
          </p:cNvSpPr>
          <p:nvPr/>
        </p:nvSpPr>
        <p:spPr bwMode="auto">
          <a:xfrm>
            <a:off x="5580063" y="1989138"/>
            <a:ext cx="504825" cy="360362"/>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49164" name="Line 12"/>
          <p:cNvSpPr>
            <a:spLocks noChangeShapeType="1"/>
          </p:cNvSpPr>
          <p:nvPr/>
        </p:nvSpPr>
        <p:spPr bwMode="auto">
          <a:xfrm flipV="1">
            <a:off x="5508625" y="2636838"/>
            <a:ext cx="431800" cy="287337"/>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Tree>
    <p:extLst>
      <p:ext uri="{BB962C8B-B14F-4D97-AF65-F5344CB8AC3E}">
        <p14:creationId xmlns:p14="http://schemas.microsoft.com/office/powerpoint/2010/main" val="2733047340"/>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49163"/>
                                        </p:tgtEl>
                                        <p:attrNameLst>
                                          <p:attrName>style.visibility</p:attrName>
                                        </p:attrNameLst>
                                      </p:cBhvr>
                                      <p:to>
                                        <p:strVal val="visible"/>
                                      </p:to>
                                    </p:set>
                                    <p:animEffect transition="in" filter="blinds(horizontal)">
                                      <p:cBhvr>
                                        <p:cTn id="7" dur="500"/>
                                        <p:tgtEl>
                                          <p:spTgt spid="49163"/>
                                        </p:tgtEl>
                                      </p:cBhvr>
                                    </p:animEffect>
                                  </p:childTnLst>
                                </p:cTn>
                              </p:par>
                            </p:childTnLst>
                          </p:cTn>
                        </p:par>
                        <p:par>
                          <p:cTn id="8" fill="hold" nodeType="afterGroup">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49161"/>
                                        </p:tgtEl>
                                        <p:attrNameLst>
                                          <p:attrName>style.visibility</p:attrName>
                                        </p:attrNameLst>
                                      </p:cBhvr>
                                      <p:to>
                                        <p:strVal val="visible"/>
                                      </p:to>
                                    </p:set>
                                    <p:animEffect transition="in" filter="blinds(horizontal)">
                                      <p:cBhvr>
                                        <p:cTn id="11" dur="500"/>
                                        <p:tgtEl>
                                          <p:spTgt spid="49161"/>
                                        </p:tgtEl>
                                      </p:cBhvr>
                                    </p:animEffect>
                                  </p:childTnLst>
                                </p:cTn>
                              </p:par>
                            </p:childTnLst>
                          </p:cTn>
                        </p:par>
                        <p:par>
                          <p:cTn id="12" fill="hold" nodeType="afterGroup">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49164"/>
                                        </p:tgtEl>
                                        <p:attrNameLst>
                                          <p:attrName>style.visibility</p:attrName>
                                        </p:attrNameLst>
                                      </p:cBhvr>
                                      <p:to>
                                        <p:strVal val="visible"/>
                                      </p:to>
                                    </p:set>
                                    <p:animEffect transition="in" filter="blinds(horizontal)">
                                      <p:cBhvr>
                                        <p:cTn id="15" dur="500"/>
                                        <p:tgtEl>
                                          <p:spTgt spid="49164"/>
                                        </p:tgtEl>
                                      </p:cBhvr>
                                    </p:animEffect>
                                  </p:childTnLst>
                                </p:cTn>
                              </p:par>
                            </p:childTnLst>
                          </p:cTn>
                        </p:par>
                        <p:par>
                          <p:cTn id="16" fill="hold" nodeType="afterGroup">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49162"/>
                                        </p:tgtEl>
                                        <p:attrNameLst>
                                          <p:attrName>style.visibility</p:attrName>
                                        </p:attrNameLst>
                                      </p:cBhvr>
                                      <p:to>
                                        <p:strVal val="visible"/>
                                      </p:to>
                                    </p:set>
                                    <p:animEffect transition="in" filter="blinds(horizontal)">
                                      <p:cBhvr>
                                        <p:cTn id="19" dur="500"/>
                                        <p:tgtEl>
                                          <p:spTgt spid="49162"/>
                                        </p:tgtEl>
                                      </p:cBhvr>
                                    </p:animEffect>
                                  </p:childTnLst>
                                </p:cTn>
                              </p:par>
                            </p:childTnLst>
                          </p:cTn>
                        </p:par>
                        <p:par>
                          <p:cTn id="20" fill="hold" nodeType="afterGroup">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49159"/>
                                        </p:tgtEl>
                                        <p:attrNameLst>
                                          <p:attrName>style.visibility</p:attrName>
                                        </p:attrNameLst>
                                      </p:cBhvr>
                                      <p:to>
                                        <p:strVal val="visible"/>
                                      </p:to>
                                    </p:set>
                                    <p:animEffect transition="in" filter="fade">
                                      <p:cBhvr>
                                        <p:cTn id="23" dur="2000"/>
                                        <p:tgtEl>
                                          <p:spTgt spid="49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9" grpId="0"/>
      <p:bldP spid="49161" grpId="0"/>
      <p:bldP spid="49162" grpId="0"/>
      <p:bldP spid="49163" grpId="0" animBg="1"/>
      <p:bldP spid="4916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r>
              <a:rPr lang="en-US" dirty="0" smtClean="0"/>
              <a:t>Flow diagrams</a:t>
            </a:r>
            <a:endParaRPr lang="en-US" dirty="0"/>
          </a:p>
        </p:txBody>
      </p:sp>
      <p:sp>
        <p:nvSpPr>
          <p:cNvPr id="196611" name="Rectangle 3"/>
          <p:cNvSpPr>
            <a:spLocks noGrp="1" noChangeArrowheads="1"/>
          </p:cNvSpPr>
          <p:nvPr>
            <p:ph type="body" sz="half" idx="1"/>
          </p:nvPr>
        </p:nvSpPr>
        <p:spPr/>
        <p:txBody>
          <a:bodyPr>
            <a:normAutofit/>
          </a:bodyPr>
          <a:lstStyle/>
          <a:p>
            <a:r>
              <a:rPr lang="en-US" sz="2000" dirty="0" smtClean="0"/>
              <a:t>Familiar to programmers</a:t>
            </a:r>
            <a:endParaRPr lang="en-US" sz="2000" dirty="0"/>
          </a:p>
          <a:p>
            <a:endParaRPr lang="en-US" sz="2000" dirty="0"/>
          </a:p>
          <a:p>
            <a:r>
              <a:rPr lang="en-US" sz="2000" dirty="0" smtClean="0"/>
              <a:t>Boxes represent processes and events</a:t>
            </a:r>
          </a:p>
          <a:p>
            <a:endParaRPr lang="en-US" sz="2000" dirty="0"/>
          </a:p>
          <a:p>
            <a:r>
              <a:rPr lang="en-US" sz="2000" dirty="0" smtClean="0"/>
              <a:t>Used to describe dialogs, not algorithms</a:t>
            </a:r>
            <a:endParaRPr lang="en-US" sz="2000" dirty="0"/>
          </a:p>
          <a:p>
            <a:endParaRPr lang="en-US" sz="2000" dirty="0"/>
          </a:p>
          <a:p>
            <a:r>
              <a:rPr lang="en-US" sz="2000" dirty="0" smtClean="0"/>
              <a:t>Could be used in discussions with clients, converted to code and afterwards tested </a:t>
            </a:r>
            <a:r>
              <a:rPr lang="en-US" sz="2000" dirty="0"/>
              <a:t>- </a:t>
            </a:r>
            <a:r>
              <a:rPr lang="en-US" sz="2000" dirty="0" smtClean="0"/>
              <a:t>efficiency</a:t>
            </a:r>
            <a:endParaRPr lang="en-US" sz="2000" dirty="0"/>
          </a:p>
        </p:txBody>
      </p:sp>
      <p:sp>
        <p:nvSpPr>
          <p:cNvPr id="196612" name="Rectangle 4"/>
          <p:cNvSpPr>
            <a:spLocks noGrp="1" noChangeArrowheads="1"/>
          </p:cNvSpPr>
          <p:nvPr>
            <p:ph sz="half" idx="2"/>
          </p:nvPr>
        </p:nvSpPr>
        <p:spPr/>
        <p:txBody>
          <a:bodyPr/>
          <a:lstStyle/>
          <a:p>
            <a:endParaRPr lang="ro-RO" sz="2400"/>
          </a:p>
        </p:txBody>
      </p:sp>
      <p:pic>
        <p:nvPicPr>
          <p:cNvPr id="196613" name="Picture 5" descr="img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3438" y="1341438"/>
            <a:ext cx="4291012" cy="5040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4160810"/>
      </p:ext>
    </p:extLst>
  </p:cSld>
  <p:clrMapOvr>
    <a:masterClrMapping/>
  </p:clrMapOvr>
  <p:transition>
    <p:blinds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Seeheim</a:t>
            </a:r>
            <a:r>
              <a:rPr lang="en-US" dirty="0" smtClean="0"/>
              <a:t> Model</a:t>
            </a:r>
            <a:endParaRPr lang="ro-RO" dirty="0"/>
          </a:p>
        </p:txBody>
      </p:sp>
      <p:sp>
        <p:nvSpPr>
          <p:cNvPr id="3" name="Content Placeholder 2"/>
          <p:cNvSpPr>
            <a:spLocks noGrp="1"/>
          </p:cNvSpPr>
          <p:nvPr>
            <p:ph idx="1"/>
          </p:nvPr>
        </p:nvSpPr>
        <p:spPr/>
        <p:txBody>
          <a:bodyPr>
            <a:normAutofit fontScale="92500" lnSpcReduction="10000"/>
          </a:bodyPr>
          <a:lstStyle/>
          <a:p>
            <a:r>
              <a:rPr lang="en-US" dirty="0" smtClean="0"/>
              <a:t>In 1985 – workshop in </a:t>
            </a:r>
            <a:r>
              <a:rPr lang="en-US" dirty="0" err="1" smtClean="0"/>
              <a:t>Seeheim</a:t>
            </a:r>
            <a:r>
              <a:rPr lang="en-US" dirty="0" smtClean="0"/>
              <a:t>, West Germany – the first conceptual architecture of a UIMS</a:t>
            </a:r>
          </a:p>
          <a:p>
            <a:endParaRPr lang="en-US" dirty="0" smtClean="0"/>
          </a:p>
          <a:p>
            <a:r>
              <a:rPr lang="en-US" dirty="0" smtClean="0"/>
              <a:t>describes </a:t>
            </a:r>
            <a:r>
              <a:rPr lang="en-US" dirty="0"/>
              <a:t>the user interface as the outer layer of the </a:t>
            </a:r>
            <a:r>
              <a:rPr lang="en-US" dirty="0" smtClean="0"/>
              <a:t>system = an </a:t>
            </a:r>
            <a:r>
              <a:rPr lang="en-US" dirty="0"/>
              <a:t>agent </a:t>
            </a:r>
            <a:r>
              <a:rPr lang="en-US" dirty="0" smtClean="0"/>
              <a:t>responsible for </a:t>
            </a:r>
            <a:r>
              <a:rPr lang="en-US" dirty="0"/>
              <a:t>the actual interaction between the user and the application. </a:t>
            </a:r>
            <a:endParaRPr lang="en-US" dirty="0" smtClean="0"/>
          </a:p>
          <a:p>
            <a:endParaRPr lang="en-US" dirty="0" smtClean="0"/>
          </a:p>
          <a:p>
            <a:r>
              <a:rPr lang="en-US" b="1" dirty="0">
                <a:solidFill>
                  <a:srgbClr val="FF0000"/>
                </a:solidFill>
              </a:rPr>
              <a:t>Portability</a:t>
            </a:r>
            <a:r>
              <a:rPr lang="en-US" dirty="0">
                <a:solidFill>
                  <a:srgbClr val="FF0000"/>
                </a:solidFill>
              </a:rPr>
              <a:t> </a:t>
            </a:r>
            <a:r>
              <a:rPr lang="en-US" dirty="0"/>
              <a:t>and </a:t>
            </a:r>
            <a:r>
              <a:rPr lang="en-US" b="1" dirty="0">
                <a:solidFill>
                  <a:srgbClr val="FF0000"/>
                </a:solidFill>
              </a:rPr>
              <a:t>modifiability</a:t>
            </a:r>
            <a:r>
              <a:rPr lang="en-US" dirty="0">
                <a:solidFill>
                  <a:srgbClr val="FF0000"/>
                </a:solidFill>
              </a:rPr>
              <a:t> </a:t>
            </a:r>
            <a:r>
              <a:rPr lang="en-US" dirty="0"/>
              <a:t>are the two architectural drivers of the </a:t>
            </a:r>
            <a:r>
              <a:rPr lang="en-US" dirty="0" err="1"/>
              <a:t>Seeheim</a:t>
            </a:r>
            <a:r>
              <a:rPr lang="en-US" dirty="0"/>
              <a:t> </a:t>
            </a:r>
            <a:r>
              <a:rPr lang="en-US" dirty="0" smtClean="0"/>
              <a:t>model</a:t>
            </a:r>
            <a:endParaRPr lang="en-US" dirty="0"/>
          </a:p>
          <a:p>
            <a:endParaRPr lang="en-US" dirty="0" smtClean="0"/>
          </a:p>
          <a:p>
            <a:r>
              <a:rPr lang="en-US" dirty="0" smtClean="0"/>
              <a:t> </a:t>
            </a:r>
            <a:r>
              <a:rPr lang="en-US" dirty="0"/>
              <a:t>Experience shows that the user interface portion of an interactive system is the most frequent source of </a:t>
            </a:r>
            <a:r>
              <a:rPr lang="en-US" dirty="0" smtClean="0"/>
              <a:t>modifications</a:t>
            </a:r>
            <a:r>
              <a:rPr lang="en-US" dirty="0"/>
              <a:t> </a:t>
            </a:r>
            <a:r>
              <a:rPr lang="en-US" dirty="0" smtClean="0"/>
              <a:t>- </a:t>
            </a:r>
            <a:r>
              <a:rPr lang="en-US" dirty="0"/>
              <a:t>the Application Interface Model is a way to preserve the Application from modifications of the user interface. </a:t>
            </a:r>
            <a:endParaRPr lang="ro-RO" dirty="0"/>
          </a:p>
        </p:txBody>
      </p:sp>
    </p:spTree>
    <p:extLst>
      <p:ext uri="{BB962C8B-B14F-4D97-AF65-F5344CB8AC3E}">
        <p14:creationId xmlns:p14="http://schemas.microsoft.com/office/powerpoint/2010/main" val="222671438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r>
              <a:rPr lang="en-US" dirty="0" smtClean="0"/>
              <a:t>Flow diagrams symbols</a:t>
            </a:r>
            <a:endParaRPr lang="en-US" dirty="0"/>
          </a:p>
        </p:txBody>
      </p:sp>
      <p:pic>
        <p:nvPicPr>
          <p:cNvPr id="19763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1412875"/>
            <a:ext cx="1066800" cy="457200"/>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7636" name="Text Box 4"/>
          <p:cNvSpPr txBox="1">
            <a:spLocks noChangeArrowheads="1"/>
          </p:cNvSpPr>
          <p:nvPr/>
        </p:nvSpPr>
        <p:spPr bwMode="auto">
          <a:xfrm>
            <a:off x="2484438" y="1412875"/>
            <a:ext cx="3887787" cy="366713"/>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0" i="0" u="none" dirty="0" smtClean="0">
                <a:solidFill>
                  <a:schemeClr val="accent2"/>
                </a:solidFill>
              </a:rPr>
              <a:t>Begin/end action</a:t>
            </a:r>
            <a:endParaRPr lang="en-US" b="0" i="0" u="none" dirty="0">
              <a:solidFill>
                <a:schemeClr val="accent2"/>
              </a:solidFill>
            </a:endParaRPr>
          </a:p>
        </p:txBody>
      </p:sp>
      <p:pic>
        <p:nvPicPr>
          <p:cNvPr id="19763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550" y="1989138"/>
            <a:ext cx="1085850" cy="771525"/>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7638" name="Text Box 6"/>
          <p:cNvSpPr txBox="1">
            <a:spLocks noChangeArrowheads="1"/>
          </p:cNvSpPr>
          <p:nvPr/>
        </p:nvSpPr>
        <p:spPr bwMode="auto">
          <a:xfrm>
            <a:off x="2484438" y="2060575"/>
            <a:ext cx="3384550" cy="366713"/>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dirty="0">
                <a:solidFill>
                  <a:schemeClr val="accent2"/>
                </a:solidFill>
              </a:rPr>
              <a:t>O</a:t>
            </a:r>
            <a:r>
              <a:rPr lang="en-US" b="0" i="0" u="none" dirty="0" smtClean="0">
                <a:solidFill>
                  <a:schemeClr val="accent2"/>
                </a:solidFill>
              </a:rPr>
              <a:t>peration</a:t>
            </a:r>
            <a:endParaRPr lang="en-US" b="0" i="0" u="none" dirty="0">
              <a:solidFill>
                <a:schemeClr val="accent2"/>
              </a:solidFill>
            </a:endParaRPr>
          </a:p>
        </p:txBody>
      </p:sp>
      <p:pic>
        <p:nvPicPr>
          <p:cNvPr id="197639"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550" y="2852738"/>
            <a:ext cx="1009650" cy="733425"/>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7640" name="Text Box 8"/>
          <p:cNvSpPr txBox="1">
            <a:spLocks noChangeArrowheads="1"/>
          </p:cNvSpPr>
          <p:nvPr/>
        </p:nvSpPr>
        <p:spPr bwMode="auto">
          <a:xfrm>
            <a:off x="2484438" y="2997200"/>
            <a:ext cx="3600450" cy="369332"/>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0" i="0" u="none" dirty="0" smtClean="0">
                <a:solidFill>
                  <a:schemeClr val="accent2"/>
                </a:solidFill>
              </a:rPr>
              <a:t>Result </a:t>
            </a:r>
            <a:r>
              <a:rPr lang="en-US" b="0" i="0" u="none" dirty="0">
                <a:solidFill>
                  <a:schemeClr val="accent2"/>
                </a:solidFill>
              </a:rPr>
              <a:t>(</a:t>
            </a:r>
            <a:r>
              <a:rPr lang="en-US" b="0" i="0" u="none" dirty="0" smtClean="0">
                <a:solidFill>
                  <a:schemeClr val="accent2"/>
                </a:solidFill>
              </a:rPr>
              <a:t>report</a:t>
            </a:r>
            <a:r>
              <a:rPr lang="en-US" b="0" i="0" u="none" dirty="0">
                <a:solidFill>
                  <a:schemeClr val="accent2"/>
                </a:solidFill>
              </a:rPr>
              <a:t>, document)</a:t>
            </a:r>
          </a:p>
        </p:txBody>
      </p:sp>
      <p:pic>
        <p:nvPicPr>
          <p:cNvPr id="197641"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1550" y="3933825"/>
            <a:ext cx="1143000" cy="723900"/>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7642" name="Text Box 10"/>
          <p:cNvSpPr txBox="1">
            <a:spLocks noChangeArrowheads="1"/>
          </p:cNvSpPr>
          <p:nvPr/>
        </p:nvSpPr>
        <p:spPr bwMode="auto">
          <a:xfrm>
            <a:off x="2484438" y="4076700"/>
            <a:ext cx="2879725" cy="366713"/>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dirty="0">
                <a:solidFill>
                  <a:schemeClr val="accent2"/>
                </a:solidFill>
              </a:rPr>
              <a:t>D</a:t>
            </a:r>
            <a:r>
              <a:rPr lang="en-US" b="0" i="0" u="none" dirty="0" smtClean="0">
                <a:solidFill>
                  <a:schemeClr val="accent2"/>
                </a:solidFill>
              </a:rPr>
              <a:t>ecision</a:t>
            </a:r>
            <a:endParaRPr lang="en-US" b="0" i="0" u="none" dirty="0">
              <a:solidFill>
                <a:schemeClr val="accent2"/>
              </a:solidFill>
            </a:endParaRPr>
          </a:p>
        </p:txBody>
      </p:sp>
      <p:pic>
        <p:nvPicPr>
          <p:cNvPr id="197643"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550" y="4941888"/>
            <a:ext cx="1104900" cy="666750"/>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7644" name="Text Box 12"/>
          <p:cNvSpPr txBox="1">
            <a:spLocks noChangeArrowheads="1"/>
          </p:cNvSpPr>
          <p:nvPr/>
        </p:nvSpPr>
        <p:spPr bwMode="auto">
          <a:xfrm>
            <a:off x="2484438" y="5084763"/>
            <a:ext cx="6264275" cy="366712"/>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0" i="0" u="none" dirty="0" smtClean="0">
                <a:solidFill>
                  <a:schemeClr val="accent2"/>
                </a:solidFill>
              </a:rPr>
              <a:t>Information that enter/exit process</a:t>
            </a:r>
            <a:endParaRPr lang="en-US" b="0" i="0" u="none" dirty="0">
              <a:solidFill>
                <a:schemeClr val="accent2"/>
              </a:solidFill>
            </a:endParaRPr>
          </a:p>
        </p:txBody>
      </p:sp>
    </p:spTree>
    <p:extLst>
      <p:ext uri="{BB962C8B-B14F-4D97-AF65-F5344CB8AC3E}">
        <p14:creationId xmlns:p14="http://schemas.microsoft.com/office/powerpoint/2010/main" val="19566776"/>
      </p:ext>
    </p:extLst>
  </p:cSld>
  <p:clrMapOvr>
    <a:masterClrMapping/>
  </p:clrMapOvr>
  <p:transition>
    <p:blinds dir="ver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r>
              <a:rPr lang="en-US" dirty="0"/>
              <a:t>Flow diagrams symbols</a:t>
            </a:r>
          </a:p>
        </p:txBody>
      </p:sp>
      <p:pic>
        <p:nvPicPr>
          <p:cNvPr id="19865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713" y="1406521"/>
            <a:ext cx="666750" cy="390525"/>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8660" name="Text Box 4"/>
          <p:cNvSpPr txBox="1">
            <a:spLocks noChangeArrowheads="1"/>
          </p:cNvSpPr>
          <p:nvPr/>
        </p:nvSpPr>
        <p:spPr bwMode="auto">
          <a:xfrm>
            <a:off x="2286000" y="1436687"/>
            <a:ext cx="7740650" cy="366713"/>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0" i="0" u="none" dirty="0" smtClean="0">
                <a:solidFill>
                  <a:schemeClr val="accent2"/>
                </a:solidFill>
              </a:rPr>
              <a:t>Continue on the same page</a:t>
            </a:r>
            <a:endParaRPr lang="en-US" b="0" i="0" u="none" dirty="0">
              <a:solidFill>
                <a:schemeClr val="accent2"/>
              </a:solidFill>
            </a:endParaRPr>
          </a:p>
        </p:txBody>
      </p:sp>
      <p:pic>
        <p:nvPicPr>
          <p:cNvPr id="19866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2088280"/>
            <a:ext cx="790575" cy="542925"/>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8662" name="Text Box 6"/>
          <p:cNvSpPr txBox="1">
            <a:spLocks noChangeArrowheads="1"/>
          </p:cNvSpPr>
          <p:nvPr/>
        </p:nvSpPr>
        <p:spPr bwMode="auto">
          <a:xfrm>
            <a:off x="2286000" y="2157412"/>
            <a:ext cx="7740650" cy="366713"/>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0" i="0" u="none" dirty="0" smtClean="0">
                <a:solidFill>
                  <a:schemeClr val="accent2"/>
                </a:solidFill>
              </a:rPr>
              <a:t>Continue on another page</a:t>
            </a:r>
            <a:endParaRPr lang="en-US" b="0" i="0" u="none" dirty="0">
              <a:solidFill>
                <a:schemeClr val="accent2"/>
              </a:solidFill>
            </a:endParaRPr>
          </a:p>
        </p:txBody>
      </p:sp>
      <p:pic>
        <p:nvPicPr>
          <p:cNvPr id="198663"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3156" y="2896755"/>
            <a:ext cx="904875" cy="581025"/>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8664" name="Text Box 8"/>
          <p:cNvSpPr txBox="1">
            <a:spLocks noChangeArrowheads="1"/>
          </p:cNvSpPr>
          <p:nvPr/>
        </p:nvSpPr>
        <p:spPr bwMode="auto">
          <a:xfrm>
            <a:off x="2286000" y="3021012"/>
            <a:ext cx="4897438" cy="366713"/>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0" i="0" u="none" dirty="0" smtClean="0">
                <a:solidFill>
                  <a:schemeClr val="accent2"/>
                </a:solidFill>
              </a:rPr>
              <a:t>Delay</a:t>
            </a:r>
            <a:endParaRPr lang="en-US" b="0" i="0" u="none" dirty="0">
              <a:solidFill>
                <a:schemeClr val="accent2"/>
              </a:solidFill>
            </a:endParaRPr>
          </a:p>
        </p:txBody>
      </p:sp>
      <p:pic>
        <p:nvPicPr>
          <p:cNvPr id="198665"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3156" y="3957637"/>
            <a:ext cx="1123950" cy="266700"/>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8666" name="Text Box 10"/>
          <p:cNvSpPr txBox="1">
            <a:spLocks noChangeArrowheads="1"/>
          </p:cNvSpPr>
          <p:nvPr/>
        </p:nvSpPr>
        <p:spPr bwMode="auto">
          <a:xfrm>
            <a:off x="2286000" y="3957637"/>
            <a:ext cx="4537075" cy="366713"/>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0" i="0" u="none" dirty="0" smtClean="0">
                <a:solidFill>
                  <a:schemeClr val="accent2"/>
                </a:solidFill>
              </a:rPr>
              <a:t>Order/direction</a:t>
            </a:r>
            <a:endParaRPr lang="en-US" b="0" i="0" u="none" dirty="0">
              <a:solidFill>
                <a:schemeClr val="accent2"/>
              </a:solidFill>
            </a:endParaRPr>
          </a:p>
        </p:txBody>
      </p:sp>
    </p:spTree>
    <p:extLst>
      <p:ext uri="{BB962C8B-B14F-4D97-AF65-F5344CB8AC3E}">
        <p14:creationId xmlns:p14="http://schemas.microsoft.com/office/powerpoint/2010/main" val="37426635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r>
              <a:rPr lang="en-US" dirty="0" smtClean="0"/>
              <a:t>Flow diagram - example</a:t>
            </a:r>
            <a:endParaRPr lang="en-US" dirty="0"/>
          </a:p>
        </p:txBody>
      </p:sp>
      <p:pic>
        <p:nvPicPr>
          <p:cNvPr id="199683" name="Picture 3" descr="flowch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6575" y="1838325"/>
            <a:ext cx="2990850" cy="3181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62802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r>
              <a:rPr lang="en-US" sz="4000" dirty="0" smtClean="0"/>
              <a:t>JSD Diagrams </a:t>
            </a:r>
            <a:r>
              <a:rPr lang="en-US" sz="2400" dirty="0" smtClean="0"/>
              <a:t>(Jackson </a:t>
            </a:r>
            <a:r>
              <a:rPr lang="en-US" sz="2400" dirty="0"/>
              <a:t>Structured Diagram)</a:t>
            </a:r>
          </a:p>
        </p:txBody>
      </p:sp>
      <p:sp>
        <p:nvSpPr>
          <p:cNvPr id="200707" name="Rectangle 3"/>
          <p:cNvSpPr>
            <a:spLocks noGrp="1" noChangeArrowheads="1"/>
          </p:cNvSpPr>
          <p:nvPr>
            <p:ph type="body" idx="1"/>
          </p:nvPr>
        </p:nvSpPr>
        <p:spPr/>
        <p:txBody>
          <a:bodyPr/>
          <a:lstStyle/>
          <a:p>
            <a:r>
              <a:rPr lang="en-US" sz="2000" dirty="0" smtClean="0"/>
              <a:t>Used for tree-like dialog structure</a:t>
            </a:r>
            <a:endParaRPr lang="en-US" sz="2000" dirty="0"/>
          </a:p>
          <a:p>
            <a:r>
              <a:rPr lang="en-US" sz="2000" dirty="0" smtClean="0"/>
              <a:t>Increased clarity, reduced expressivity</a:t>
            </a:r>
            <a:endParaRPr lang="en-US" sz="2000" dirty="0"/>
          </a:p>
          <a:p>
            <a:r>
              <a:rPr lang="en-US" sz="2000" dirty="0"/>
              <a:t>“o” – </a:t>
            </a:r>
            <a:r>
              <a:rPr lang="en-US" sz="2000" dirty="0" smtClean="0"/>
              <a:t>choosing between multiple options</a:t>
            </a:r>
            <a:endParaRPr lang="en-US" sz="2000" dirty="0"/>
          </a:p>
          <a:p>
            <a:r>
              <a:rPr lang="en-US" sz="2000" dirty="0"/>
              <a:t>“*” - </a:t>
            </a:r>
            <a:r>
              <a:rPr lang="en-US" sz="2000" dirty="0" smtClean="0"/>
              <a:t>iteration</a:t>
            </a:r>
            <a:endParaRPr lang="en-US" sz="2000" dirty="0"/>
          </a:p>
        </p:txBody>
      </p:sp>
      <p:pic>
        <p:nvPicPr>
          <p:cNvPr id="200708" name="Picture 4" descr="j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4438" y="3500438"/>
            <a:ext cx="3905250" cy="2505075"/>
          </a:xfrm>
          <a:prstGeom prst="rect">
            <a:avLst/>
          </a:prstGeom>
          <a:noFill/>
          <a:extLst>
            <a:ext uri="{909E8E84-426E-40DD-AFC4-6F175D3DCCD1}">
              <a14:hiddenFill xmlns:a14="http://schemas.microsoft.com/office/drawing/2010/main">
                <a:solidFill>
                  <a:srgbClr val="FFFFFF"/>
                </a:solidFill>
              </a14:hiddenFill>
            </a:ext>
          </a:extLst>
        </p:spPr>
      </p:pic>
      <p:sp>
        <p:nvSpPr>
          <p:cNvPr id="200709" name="Text Box 5"/>
          <p:cNvSpPr txBox="1">
            <a:spLocks noChangeArrowheads="1"/>
          </p:cNvSpPr>
          <p:nvPr/>
        </p:nvSpPr>
        <p:spPr bwMode="auto">
          <a:xfrm>
            <a:off x="5076825" y="3789363"/>
            <a:ext cx="1079500" cy="366712"/>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ro-RO"/>
          </a:p>
        </p:txBody>
      </p:sp>
      <p:sp>
        <p:nvSpPr>
          <p:cNvPr id="200710" name="Text Box 6"/>
          <p:cNvSpPr txBox="1">
            <a:spLocks noChangeArrowheads="1"/>
          </p:cNvSpPr>
          <p:nvPr/>
        </p:nvSpPr>
        <p:spPr bwMode="auto">
          <a:xfrm>
            <a:off x="5148262" y="3716338"/>
            <a:ext cx="1008063" cy="338554"/>
          </a:xfrm>
          <a:prstGeom prst="rect">
            <a:avLst/>
          </a:prstGeom>
          <a:noFill/>
          <a:ln w="9525" algn="ctr">
            <a:solidFill>
              <a:srgbClr val="7030A0"/>
            </a:solidFill>
            <a:miter lim="800000"/>
            <a:headEnd/>
            <a:tailEnd/>
          </a:ln>
          <a:effectLst/>
          <a:extLst>
            <a:ext uri="{909E8E84-426E-40DD-AFC4-6F175D3DCCD1}">
              <a14:hiddenFill xmlns:a14="http://schemas.microsoft.com/office/drawing/2010/main">
                <a:solidFill>
                  <a:schemeClr val="accent1">
                    <a:alpha val="0"/>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600" i="0" u="none" dirty="0" smtClean="0"/>
              <a:t>iteration</a:t>
            </a:r>
            <a:endParaRPr lang="en-US" sz="1600" i="0" u="none" dirty="0"/>
          </a:p>
        </p:txBody>
      </p:sp>
      <p:sp>
        <p:nvSpPr>
          <p:cNvPr id="200711" name="AutoShape 7"/>
          <p:cNvSpPr>
            <a:spLocks noChangeArrowheads="1"/>
          </p:cNvSpPr>
          <p:nvPr/>
        </p:nvSpPr>
        <p:spPr bwMode="auto">
          <a:xfrm rot="-2465066">
            <a:off x="4787900" y="4149725"/>
            <a:ext cx="576263" cy="142875"/>
          </a:xfrm>
          <a:prstGeom prst="leftArrow">
            <a:avLst>
              <a:gd name="adj1" fmla="val 50000"/>
              <a:gd name="adj2" fmla="val 100833"/>
            </a:avLst>
          </a:prstGeom>
          <a:solidFill>
            <a:schemeClr val="accent1">
              <a:alpha val="0"/>
            </a:schemeClr>
          </a:solidFill>
          <a:ln w="9525" algn="ctr">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o-RO"/>
          </a:p>
        </p:txBody>
      </p:sp>
      <p:sp>
        <p:nvSpPr>
          <p:cNvPr id="200712" name="Text Box 8"/>
          <p:cNvSpPr txBox="1">
            <a:spLocks noChangeArrowheads="1"/>
          </p:cNvSpPr>
          <p:nvPr/>
        </p:nvSpPr>
        <p:spPr bwMode="auto">
          <a:xfrm>
            <a:off x="6877050" y="5300663"/>
            <a:ext cx="1200150" cy="369332"/>
          </a:xfrm>
          <a:prstGeom prst="rect">
            <a:avLst/>
          </a:prstGeom>
          <a:noFill/>
          <a:ln w="9525" algn="ctr">
            <a:solidFill>
              <a:srgbClr val="7030A0"/>
            </a:solidFill>
            <a:miter lim="800000"/>
            <a:headEnd/>
            <a:tailEnd/>
          </a:ln>
          <a:effectLst/>
          <a:extLst>
            <a:ext uri="{909E8E84-426E-40DD-AFC4-6F175D3DCCD1}">
              <a14:hiddenFill xmlns:a14="http://schemas.microsoft.com/office/drawing/2010/main">
                <a:solidFill>
                  <a:schemeClr val="accent1">
                    <a:alpha val="0"/>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b="0" i="0" u="none" dirty="0" smtClean="0"/>
              <a:t>selection</a:t>
            </a:r>
            <a:endParaRPr lang="en-US" b="0" i="0" u="none" dirty="0"/>
          </a:p>
        </p:txBody>
      </p:sp>
      <p:sp>
        <p:nvSpPr>
          <p:cNvPr id="200713" name="AutoShape 9"/>
          <p:cNvSpPr>
            <a:spLocks noChangeArrowheads="1"/>
          </p:cNvSpPr>
          <p:nvPr/>
        </p:nvSpPr>
        <p:spPr bwMode="auto">
          <a:xfrm>
            <a:off x="6300788" y="5445125"/>
            <a:ext cx="503237" cy="144463"/>
          </a:xfrm>
          <a:prstGeom prst="leftArrow">
            <a:avLst>
              <a:gd name="adj1" fmla="val 50000"/>
              <a:gd name="adj2" fmla="val 87088"/>
            </a:avLst>
          </a:prstGeom>
          <a:solidFill>
            <a:schemeClr val="accent1">
              <a:alpha val="0"/>
            </a:schemeClr>
          </a:solidFill>
          <a:ln w="9525" algn="ctr">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o-RO"/>
          </a:p>
        </p:txBody>
      </p:sp>
    </p:spTree>
    <p:extLst>
      <p:ext uri="{BB962C8B-B14F-4D97-AF65-F5344CB8AC3E}">
        <p14:creationId xmlns:p14="http://schemas.microsoft.com/office/powerpoint/2010/main" val="34389129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sz="4000" dirty="0" smtClean="0"/>
              <a:t>Context Independent Grammars</a:t>
            </a:r>
            <a:endParaRPr lang="en-US" sz="4000" dirty="0"/>
          </a:p>
        </p:txBody>
      </p:sp>
      <p:sp>
        <p:nvSpPr>
          <p:cNvPr id="51203" name="Rectangle 3"/>
          <p:cNvSpPr>
            <a:spLocks noGrp="1" noChangeArrowheads="1"/>
          </p:cNvSpPr>
          <p:nvPr>
            <p:ph type="body" sz="half" idx="1"/>
          </p:nvPr>
        </p:nvSpPr>
        <p:spPr>
          <a:xfrm>
            <a:off x="457200" y="1600200"/>
            <a:ext cx="4033838" cy="4130675"/>
          </a:xfrm>
        </p:spPr>
        <p:txBody>
          <a:bodyPr/>
          <a:lstStyle/>
          <a:p>
            <a:pPr>
              <a:lnSpc>
                <a:spcPct val="80000"/>
              </a:lnSpc>
            </a:pPr>
            <a:r>
              <a:rPr lang="en-US" sz="1800" dirty="0" smtClean="0"/>
              <a:t>motivation: human dialog described by grammars</a:t>
            </a:r>
            <a:endParaRPr lang="en-US" sz="1800" dirty="0"/>
          </a:p>
          <a:p>
            <a:pPr>
              <a:lnSpc>
                <a:spcPct val="80000"/>
              </a:lnSpc>
            </a:pPr>
            <a:r>
              <a:rPr lang="en-US" sz="1800" dirty="0" smtClean="0"/>
              <a:t>Syntactical analysis: </a:t>
            </a:r>
            <a:r>
              <a:rPr lang="en-US" sz="1800" dirty="0"/>
              <a:t>top-down, bottom-up</a:t>
            </a:r>
          </a:p>
          <a:p>
            <a:pPr>
              <a:lnSpc>
                <a:spcPct val="80000"/>
              </a:lnSpc>
            </a:pPr>
            <a:r>
              <a:rPr lang="en-US" sz="1800" dirty="0"/>
              <a:t>L(G) </a:t>
            </a:r>
            <a:r>
              <a:rPr lang="en-US" sz="1800" dirty="0" smtClean="0"/>
              <a:t>–all acceptable user actions</a:t>
            </a:r>
            <a:endParaRPr lang="en-US" sz="1800" dirty="0"/>
          </a:p>
          <a:p>
            <a:pPr>
              <a:lnSpc>
                <a:spcPct val="80000"/>
              </a:lnSpc>
            </a:pPr>
            <a:r>
              <a:rPr lang="en-US" sz="1800" dirty="0" smtClean="0"/>
              <a:t>Formal description:</a:t>
            </a:r>
            <a:endParaRPr lang="en-US" sz="1800" dirty="0"/>
          </a:p>
          <a:p>
            <a:pPr lvl="1">
              <a:lnSpc>
                <a:spcPct val="80000"/>
              </a:lnSpc>
              <a:buFontTx/>
              <a:buNone/>
            </a:pPr>
            <a:r>
              <a:rPr lang="fr-FR" sz="2000" dirty="0"/>
              <a:t>G= (N, </a:t>
            </a:r>
            <a:r>
              <a:rPr lang="fr-FR" sz="2000" dirty="0">
                <a:sym typeface="Symbol" pitchFamily="18" charset="2"/>
              </a:rPr>
              <a:t></a:t>
            </a:r>
            <a:r>
              <a:rPr lang="fr-FR" sz="2000" dirty="0"/>
              <a:t>, R, P, S),</a:t>
            </a:r>
          </a:p>
          <a:p>
            <a:pPr lvl="1">
              <a:lnSpc>
                <a:spcPct val="80000"/>
              </a:lnSpc>
            </a:pPr>
            <a:r>
              <a:rPr lang="fr-FR" sz="2000" dirty="0"/>
              <a:t>R – </a:t>
            </a:r>
            <a:r>
              <a:rPr lang="fr-FR" sz="2000" dirty="0" err="1" smtClean="0"/>
              <a:t>finite</a:t>
            </a:r>
            <a:r>
              <a:rPr lang="fr-FR" sz="2000" dirty="0" smtClean="0"/>
              <a:t> set of </a:t>
            </a:r>
            <a:r>
              <a:rPr lang="fr-FR" sz="2000" dirty="0" err="1" smtClean="0"/>
              <a:t>symbols</a:t>
            </a:r>
            <a:r>
              <a:rPr lang="fr-FR" sz="2000" dirty="0" smtClean="0"/>
              <a:t> </a:t>
            </a:r>
            <a:r>
              <a:rPr lang="en-US" sz="2000" dirty="0" smtClean="0"/>
              <a:t>– actions associated to productions</a:t>
            </a:r>
            <a:endParaRPr lang="fr-FR" sz="2000" dirty="0"/>
          </a:p>
          <a:p>
            <a:pPr lvl="1">
              <a:lnSpc>
                <a:spcPct val="80000"/>
              </a:lnSpc>
            </a:pPr>
            <a:r>
              <a:rPr lang="fr-FR" sz="2000" dirty="0"/>
              <a:t>P – </a:t>
            </a:r>
            <a:r>
              <a:rPr lang="fr-FR" sz="2000" dirty="0" smtClean="0"/>
              <a:t>productions sets</a:t>
            </a:r>
            <a:endParaRPr lang="fr-FR" sz="2000" dirty="0"/>
          </a:p>
          <a:p>
            <a:pPr lvl="1">
              <a:lnSpc>
                <a:spcPct val="80000"/>
              </a:lnSpc>
              <a:buFontTx/>
              <a:buNone/>
            </a:pPr>
            <a:r>
              <a:rPr lang="fr-FR" sz="2000" dirty="0"/>
              <a:t>    n </a:t>
            </a:r>
            <a:r>
              <a:rPr lang="fr-FR" sz="2000" dirty="0">
                <a:sym typeface="Symbol" pitchFamily="18" charset="2"/>
              </a:rPr>
              <a:t></a:t>
            </a:r>
            <a:r>
              <a:rPr lang="fr-FR" sz="2000" dirty="0"/>
              <a:t> </a:t>
            </a:r>
            <a:r>
              <a:rPr lang="el-GR" sz="2000" dirty="0"/>
              <a:t>γr</a:t>
            </a:r>
            <a:r>
              <a:rPr lang="el-GR" sz="2000" dirty="0">
                <a:sym typeface="Symbol" pitchFamily="18" charset="2"/>
              </a:rPr>
              <a:t></a:t>
            </a:r>
            <a:r>
              <a:rPr lang="el-GR" sz="2000" dirty="0"/>
              <a:t> n</a:t>
            </a:r>
            <a:r>
              <a:rPr lang="el-GR" sz="2000" dirty="0">
                <a:sym typeface="Symbol" pitchFamily="18" charset="2"/>
              </a:rPr>
              <a:t></a:t>
            </a:r>
            <a:r>
              <a:rPr lang="fr-FR" sz="2000" dirty="0"/>
              <a:t>N,  </a:t>
            </a:r>
            <a:r>
              <a:rPr lang="el-GR" sz="2000" dirty="0"/>
              <a:t>γ</a:t>
            </a:r>
            <a:r>
              <a:rPr lang="en-US" sz="2000" dirty="0"/>
              <a:t>,</a:t>
            </a:r>
            <a:r>
              <a:rPr lang="el-GR" sz="2000" dirty="0">
                <a:sym typeface="Symbol" pitchFamily="18" charset="2"/>
              </a:rPr>
              <a:t></a:t>
            </a:r>
            <a:r>
              <a:rPr lang="fr-FR" sz="2000" dirty="0"/>
              <a:t>(NU</a:t>
            </a:r>
            <a:r>
              <a:rPr lang="en-US" sz="2000" dirty="0">
                <a:sym typeface="Symbol" pitchFamily="18" charset="2"/>
              </a:rPr>
              <a:t></a:t>
            </a:r>
            <a:r>
              <a:rPr lang="fr-FR" sz="2000" dirty="0"/>
              <a:t>)*, r</a:t>
            </a:r>
            <a:r>
              <a:rPr lang="el-GR" sz="2000" dirty="0">
                <a:sym typeface="Symbol" pitchFamily="18" charset="2"/>
              </a:rPr>
              <a:t></a:t>
            </a:r>
            <a:r>
              <a:rPr lang="fr-FR" sz="2000" dirty="0"/>
              <a:t>R ; </a:t>
            </a:r>
            <a:endParaRPr lang="en-US" sz="2000" dirty="0"/>
          </a:p>
        </p:txBody>
      </p:sp>
      <p:sp>
        <p:nvSpPr>
          <p:cNvPr id="51204" name="Rectangle 4"/>
          <p:cNvSpPr>
            <a:spLocks noGrp="1" noChangeArrowheads="1"/>
          </p:cNvSpPr>
          <p:nvPr>
            <p:ph type="body" sz="half" idx="2"/>
          </p:nvPr>
        </p:nvSpPr>
        <p:spPr>
          <a:xfrm>
            <a:off x="4714875" y="1612900"/>
            <a:ext cx="3889375" cy="4514850"/>
          </a:xfrm>
        </p:spPr>
        <p:txBody>
          <a:bodyPr/>
          <a:lstStyle/>
          <a:p>
            <a:pPr>
              <a:lnSpc>
                <a:spcPct val="80000"/>
              </a:lnSpc>
              <a:buFontTx/>
              <a:buNone/>
            </a:pPr>
            <a:r>
              <a:rPr lang="en-US" sz="2400">
                <a:solidFill>
                  <a:srgbClr val="080808"/>
                </a:solidFill>
              </a:rPr>
              <a:t>Line </a:t>
            </a:r>
            <a:r>
              <a:rPr lang="fr-FR" sz="2400">
                <a:solidFill>
                  <a:srgbClr val="080808"/>
                </a:solidFill>
                <a:sym typeface="Symbol" pitchFamily="18" charset="2"/>
              </a:rPr>
              <a:t></a:t>
            </a:r>
            <a:r>
              <a:rPr lang="en-US" sz="2400">
                <a:solidFill>
                  <a:srgbClr val="080808"/>
                </a:solidFill>
              </a:rPr>
              <a:t> button End_point</a:t>
            </a:r>
          </a:p>
          <a:p>
            <a:pPr>
              <a:lnSpc>
                <a:spcPct val="80000"/>
              </a:lnSpc>
              <a:buFontTx/>
              <a:buNone/>
            </a:pPr>
            <a:r>
              <a:rPr lang="en-US" sz="2400">
                <a:solidFill>
                  <a:srgbClr val="080808"/>
                </a:solidFill>
              </a:rPr>
              <a:t>End_point </a:t>
            </a:r>
            <a:r>
              <a:rPr lang="en-US" sz="2400">
                <a:solidFill>
                  <a:srgbClr val="080808"/>
                </a:solidFill>
                <a:sym typeface="Symbol" pitchFamily="18" charset="2"/>
              </a:rPr>
              <a:t></a:t>
            </a:r>
            <a:r>
              <a:rPr lang="en-US" sz="2400">
                <a:solidFill>
                  <a:srgbClr val="080808"/>
                </a:solidFill>
              </a:rPr>
              <a:t> move End_point | button.</a:t>
            </a:r>
          </a:p>
          <a:p>
            <a:pPr>
              <a:lnSpc>
                <a:spcPct val="80000"/>
              </a:lnSpc>
              <a:buFontTx/>
              <a:buNone/>
            </a:pPr>
            <a:endParaRPr lang="en-US" sz="2400">
              <a:solidFill>
                <a:srgbClr val="080808"/>
              </a:solidFill>
            </a:endParaRPr>
          </a:p>
        </p:txBody>
      </p:sp>
      <p:sp>
        <p:nvSpPr>
          <p:cNvPr id="51205" name="Text Box 5"/>
          <p:cNvSpPr txBox="1">
            <a:spLocks noChangeArrowheads="1"/>
          </p:cNvSpPr>
          <p:nvPr/>
        </p:nvSpPr>
        <p:spPr bwMode="auto">
          <a:xfrm>
            <a:off x="4787900" y="1989138"/>
            <a:ext cx="3959225" cy="2431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b="0" i="0" u="none" dirty="0">
                <a:solidFill>
                  <a:srgbClr val="080808"/>
                </a:solidFill>
                <a:latin typeface="Tahoma" pitchFamily="34" charset="0"/>
              </a:rPr>
              <a:t>line </a:t>
            </a:r>
            <a:r>
              <a:rPr lang="fr-FR" sz="2400" b="0" i="0" u="none" dirty="0">
                <a:solidFill>
                  <a:srgbClr val="080808"/>
                </a:solidFill>
                <a:latin typeface="Tahoma" pitchFamily="34" charset="0"/>
                <a:sym typeface="Symbol" pitchFamily="18" charset="2"/>
              </a:rPr>
              <a:t></a:t>
            </a:r>
            <a:r>
              <a:rPr lang="en-US" sz="2400" b="0" i="0" u="none" dirty="0">
                <a:solidFill>
                  <a:srgbClr val="080808"/>
                </a:solidFill>
                <a:latin typeface="Tahoma" pitchFamily="34" charset="0"/>
              </a:rPr>
              <a:t> button </a:t>
            </a:r>
            <a:r>
              <a:rPr lang="en-US" sz="2400" b="0" i="0" u="none" dirty="0">
                <a:solidFill>
                  <a:schemeClr val="hlink"/>
                </a:solidFill>
                <a:latin typeface="Tahoma" pitchFamily="34" charset="0"/>
              </a:rPr>
              <a:t>d1</a:t>
            </a:r>
            <a:r>
              <a:rPr lang="en-US" sz="2400" b="0" i="0" u="none" dirty="0">
                <a:solidFill>
                  <a:srgbClr val="080808"/>
                </a:solidFill>
                <a:latin typeface="Tahoma" pitchFamily="34" charset="0"/>
              </a:rPr>
              <a:t> </a:t>
            </a:r>
            <a:r>
              <a:rPr lang="en-US" sz="2400" b="0" i="0" u="none" dirty="0" err="1">
                <a:solidFill>
                  <a:srgbClr val="080808"/>
                </a:solidFill>
                <a:latin typeface="Tahoma" pitchFamily="34" charset="0"/>
              </a:rPr>
              <a:t>end_point</a:t>
            </a:r>
            <a:endParaRPr lang="en-US" sz="2400" b="0" i="0" u="none" dirty="0">
              <a:solidFill>
                <a:srgbClr val="080808"/>
              </a:solidFill>
              <a:latin typeface="Tahoma" pitchFamily="34" charset="0"/>
            </a:endParaRPr>
          </a:p>
          <a:p>
            <a:r>
              <a:rPr lang="en-US" sz="2400" b="0" i="0" u="none" dirty="0" err="1">
                <a:solidFill>
                  <a:srgbClr val="080808"/>
                </a:solidFill>
                <a:latin typeface="Tahoma" pitchFamily="34" charset="0"/>
              </a:rPr>
              <a:t>end_point</a:t>
            </a:r>
            <a:r>
              <a:rPr lang="en-US" sz="2400" b="0" i="0" u="none" dirty="0">
                <a:solidFill>
                  <a:srgbClr val="080808"/>
                </a:solidFill>
                <a:latin typeface="Tahoma" pitchFamily="34" charset="0"/>
              </a:rPr>
              <a:t> </a:t>
            </a:r>
            <a:r>
              <a:rPr lang="en-US" sz="2400" b="0" i="0" u="none" dirty="0">
                <a:solidFill>
                  <a:srgbClr val="080808"/>
                </a:solidFill>
                <a:latin typeface="Tahoma" pitchFamily="34" charset="0"/>
                <a:sym typeface="Symbol" pitchFamily="18" charset="2"/>
              </a:rPr>
              <a:t></a:t>
            </a:r>
            <a:r>
              <a:rPr lang="en-US" sz="2400" b="0" i="0" u="none" dirty="0">
                <a:solidFill>
                  <a:srgbClr val="080808"/>
                </a:solidFill>
                <a:latin typeface="Tahoma" pitchFamily="34" charset="0"/>
              </a:rPr>
              <a:t> move </a:t>
            </a:r>
            <a:r>
              <a:rPr lang="en-US" sz="2400" b="0" i="0" u="none" dirty="0">
                <a:solidFill>
                  <a:schemeClr val="hlink"/>
                </a:solidFill>
                <a:latin typeface="Tahoma" pitchFamily="34" charset="0"/>
              </a:rPr>
              <a:t>d2 </a:t>
            </a:r>
            <a:r>
              <a:rPr lang="en-US" sz="2400" b="0" i="0" u="none" dirty="0" err="1">
                <a:solidFill>
                  <a:srgbClr val="080808"/>
                </a:solidFill>
                <a:latin typeface="Tahoma" pitchFamily="34" charset="0"/>
              </a:rPr>
              <a:t>end_point</a:t>
            </a:r>
            <a:r>
              <a:rPr lang="en-US" sz="2400" b="0" i="0" u="none" dirty="0">
                <a:solidFill>
                  <a:srgbClr val="080808"/>
                </a:solidFill>
                <a:latin typeface="Tahoma" pitchFamily="34" charset="0"/>
              </a:rPr>
              <a:t> | button </a:t>
            </a:r>
            <a:r>
              <a:rPr lang="en-US" sz="2400" b="0" i="0" u="none" dirty="0">
                <a:solidFill>
                  <a:schemeClr val="hlink"/>
                </a:solidFill>
                <a:latin typeface="Tahoma" pitchFamily="34" charset="0"/>
              </a:rPr>
              <a:t>d3</a:t>
            </a:r>
          </a:p>
          <a:p>
            <a:r>
              <a:rPr lang="en-US" sz="2000" b="0" i="0" u="none" dirty="0">
                <a:solidFill>
                  <a:schemeClr val="hlink"/>
                </a:solidFill>
                <a:latin typeface="Tahoma" pitchFamily="34" charset="0"/>
              </a:rPr>
              <a:t>d1 </a:t>
            </a:r>
            <a:r>
              <a:rPr lang="en-US" sz="2000" b="0" i="0" u="none" dirty="0">
                <a:solidFill>
                  <a:schemeClr val="hlink"/>
                </a:solidFill>
                <a:latin typeface="Tahoma" pitchFamily="34" charset="0"/>
                <a:sym typeface="Symbol" pitchFamily="18" charset="2"/>
              </a:rPr>
              <a:t></a:t>
            </a:r>
            <a:r>
              <a:rPr lang="en-US" sz="2000" b="0" i="0" u="none" dirty="0">
                <a:solidFill>
                  <a:schemeClr val="hlink"/>
                </a:solidFill>
                <a:latin typeface="Tahoma" pitchFamily="34" charset="0"/>
              </a:rPr>
              <a:t> </a:t>
            </a:r>
            <a:r>
              <a:rPr lang="en-US" sz="2000" b="0" i="0" u="none" dirty="0" smtClean="0">
                <a:solidFill>
                  <a:schemeClr val="hlink"/>
                </a:solidFill>
                <a:latin typeface="Tahoma" pitchFamily="34" charset="0"/>
              </a:rPr>
              <a:t>{record first point}</a:t>
            </a:r>
            <a:endParaRPr lang="en-US" sz="2000" b="0" i="0" u="none" dirty="0">
              <a:solidFill>
                <a:schemeClr val="hlink"/>
              </a:solidFill>
              <a:latin typeface="Tahoma" pitchFamily="34" charset="0"/>
            </a:endParaRPr>
          </a:p>
          <a:p>
            <a:r>
              <a:rPr lang="en-US" sz="2000" b="0" i="0" u="none" dirty="0">
                <a:solidFill>
                  <a:schemeClr val="hlink"/>
                </a:solidFill>
                <a:latin typeface="Tahoma" pitchFamily="34" charset="0"/>
              </a:rPr>
              <a:t>d2 </a:t>
            </a:r>
            <a:r>
              <a:rPr lang="en-US" sz="2000" b="0" i="0" u="none" dirty="0">
                <a:solidFill>
                  <a:schemeClr val="hlink"/>
                </a:solidFill>
                <a:latin typeface="Tahoma" pitchFamily="34" charset="0"/>
                <a:sym typeface="Symbol" pitchFamily="18" charset="2"/>
              </a:rPr>
              <a:t></a:t>
            </a:r>
            <a:r>
              <a:rPr lang="en-US" sz="2000" b="0" i="0" u="none" dirty="0">
                <a:solidFill>
                  <a:schemeClr val="hlink"/>
                </a:solidFill>
                <a:latin typeface="Tahoma" pitchFamily="34" charset="0"/>
              </a:rPr>
              <a:t> </a:t>
            </a:r>
            <a:r>
              <a:rPr lang="en-US" sz="2000" b="0" i="0" u="none" dirty="0" smtClean="0">
                <a:solidFill>
                  <a:schemeClr val="hlink"/>
                </a:solidFill>
                <a:latin typeface="Tahoma" pitchFamily="34" charset="0"/>
              </a:rPr>
              <a:t>{draw line to current position}</a:t>
            </a:r>
            <a:endParaRPr lang="en-US" sz="2000" b="0" i="0" u="none" dirty="0">
              <a:solidFill>
                <a:schemeClr val="hlink"/>
              </a:solidFill>
              <a:latin typeface="Tahoma" pitchFamily="34" charset="0"/>
            </a:endParaRPr>
          </a:p>
          <a:p>
            <a:r>
              <a:rPr lang="en-US" sz="2000" b="0" i="0" u="none" dirty="0">
                <a:solidFill>
                  <a:schemeClr val="hlink"/>
                </a:solidFill>
                <a:latin typeface="Tahoma" pitchFamily="34" charset="0"/>
              </a:rPr>
              <a:t>d3 </a:t>
            </a:r>
            <a:r>
              <a:rPr lang="fr-FR" sz="2000" b="0" i="0" u="none" dirty="0">
                <a:solidFill>
                  <a:schemeClr val="hlink"/>
                </a:solidFill>
                <a:latin typeface="Tahoma" pitchFamily="34" charset="0"/>
                <a:sym typeface="Symbol" pitchFamily="18" charset="2"/>
              </a:rPr>
              <a:t></a:t>
            </a:r>
            <a:r>
              <a:rPr lang="en-US" sz="2000" b="0" i="0" u="none" dirty="0">
                <a:solidFill>
                  <a:schemeClr val="hlink"/>
                </a:solidFill>
                <a:latin typeface="Tahoma" pitchFamily="34" charset="0"/>
              </a:rPr>
              <a:t> </a:t>
            </a:r>
            <a:r>
              <a:rPr lang="en-US" sz="2000" b="0" i="0" u="none" dirty="0" smtClean="0">
                <a:solidFill>
                  <a:schemeClr val="hlink"/>
                </a:solidFill>
                <a:latin typeface="Tahoma" pitchFamily="34" charset="0"/>
              </a:rPr>
              <a:t>{record second point}.</a:t>
            </a:r>
            <a:endParaRPr lang="en-US" sz="2000" b="0" i="0" u="none" dirty="0">
              <a:solidFill>
                <a:schemeClr val="hlink"/>
              </a:solidFill>
              <a:latin typeface="Tahoma" pitchFamily="34" charset="0"/>
            </a:endParaRPr>
          </a:p>
        </p:txBody>
      </p:sp>
      <p:sp>
        <p:nvSpPr>
          <p:cNvPr id="51207" name="Text Box 7"/>
          <p:cNvSpPr txBox="1">
            <a:spLocks noChangeArrowheads="1"/>
          </p:cNvSpPr>
          <p:nvPr/>
        </p:nvSpPr>
        <p:spPr bwMode="auto">
          <a:xfrm>
            <a:off x="379557" y="5278719"/>
            <a:ext cx="4262438" cy="1446550"/>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marL="342900" indent="-342900">
              <a:lnSpc>
                <a:spcPct val="80000"/>
              </a:lnSpc>
              <a:spcBef>
                <a:spcPct val="20000"/>
              </a:spcBef>
              <a:buClr>
                <a:schemeClr val="hlink"/>
              </a:buClr>
              <a:buSzPct val="110000"/>
              <a:buFont typeface="Arial" pitchFamily="34" charset="0"/>
              <a:buChar char="•"/>
            </a:pPr>
            <a:r>
              <a:rPr lang="en-US" sz="2000" b="0" i="0" u="none" dirty="0" smtClean="0">
                <a:solidFill>
                  <a:srgbClr val="7030A0"/>
                </a:solidFill>
                <a:latin typeface="Tahoma" pitchFamily="34" charset="0"/>
              </a:rPr>
              <a:t>Only user actions are represented</a:t>
            </a:r>
          </a:p>
          <a:p>
            <a:pPr marL="342900" indent="-342900">
              <a:lnSpc>
                <a:spcPct val="80000"/>
              </a:lnSpc>
              <a:spcBef>
                <a:spcPct val="20000"/>
              </a:spcBef>
              <a:buClr>
                <a:schemeClr val="hlink"/>
              </a:buClr>
              <a:buSzPct val="110000"/>
              <a:buFont typeface="Arial" pitchFamily="34" charset="0"/>
              <a:buChar char="•"/>
            </a:pPr>
            <a:endParaRPr lang="en-US" sz="2000" b="0" i="0" u="none" dirty="0" smtClean="0">
              <a:solidFill>
                <a:srgbClr val="7030A0"/>
              </a:solidFill>
              <a:latin typeface="Tahoma" pitchFamily="34" charset="0"/>
            </a:endParaRPr>
          </a:p>
          <a:p>
            <a:pPr marL="342900" indent="-342900">
              <a:lnSpc>
                <a:spcPct val="80000"/>
              </a:lnSpc>
              <a:spcBef>
                <a:spcPct val="20000"/>
              </a:spcBef>
              <a:buClr>
                <a:schemeClr val="hlink"/>
              </a:buClr>
              <a:buSzPct val="110000"/>
              <a:buFont typeface="Arial" pitchFamily="34" charset="0"/>
              <a:buChar char="•"/>
            </a:pPr>
            <a:r>
              <a:rPr lang="en-US" sz="2000" b="0" i="0" u="none" dirty="0" smtClean="0">
                <a:solidFill>
                  <a:srgbClr val="7030A0"/>
                </a:solidFill>
                <a:latin typeface="Tahoma" pitchFamily="34" charset="0"/>
              </a:rPr>
              <a:t> System actions should be attached to productions</a:t>
            </a:r>
            <a:endParaRPr lang="en-US" sz="2000" b="0" i="0" u="none" dirty="0">
              <a:solidFill>
                <a:srgbClr val="7030A0"/>
              </a:solidFill>
              <a:latin typeface="Tahoma" pitchFamily="34" charset="0"/>
            </a:endParaRPr>
          </a:p>
        </p:txBody>
      </p:sp>
    </p:spTree>
    <p:extLst>
      <p:ext uri="{BB962C8B-B14F-4D97-AF65-F5344CB8AC3E}">
        <p14:creationId xmlns:p14="http://schemas.microsoft.com/office/powerpoint/2010/main" val="7842142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207"/>
                                        </p:tgtEl>
                                        <p:attrNameLst>
                                          <p:attrName>style.visibility</p:attrName>
                                        </p:attrNameLst>
                                      </p:cBhvr>
                                      <p:to>
                                        <p:strVal val="visible"/>
                                      </p:to>
                                    </p:set>
                                    <p:animEffect transition="in" filter="fade">
                                      <p:cBhvr>
                                        <p:cTn id="7" dur="1000"/>
                                        <p:tgtEl>
                                          <p:spTgt spid="512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51204">
                                            <p:txEl>
                                              <p:pRg st="0" end="0"/>
                                            </p:txEl>
                                          </p:spTgt>
                                        </p:tgtEl>
                                        <p:attrNameLst>
                                          <p:attrName>style.visibility</p:attrName>
                                        </p:attrNameLst>
                                      </p:cBhvr>
                                      <p:to>
                                        <p:strVal val="hidden"/>
                                      </p:to>
                                    </p:set>
                                  </p:childTnLst>
                                </p:cTn>
                              </p:par>
                              <p:par>
                                <p:cTn id="12" presetID="1" presetClass="exit" presetSubtype="0" fill="hold" grpId="0" nodeType="withEffect">
                                  <p:stCondLst>
                                    <p:cond delay="0"/>
                                  </p:stCondLst>
                                  <p:childTnLst>
                                    <p:set>
                                      <p:cBhvr>
                                        <p:cTn id="13" dur="1" fill="hold">
                                          <p:stCondLst>
                                            <p:cond delay="0"/>
                                          </p:stCondLst>
                                        </p:cTn>
                                        <p:tgtEl>
                                          <p:spTgt spid="51204">
                                            <p:txEl>
                                              <p:pRg st="1" end="1"/>
                                            </p:txEl>
                                          </p:spTgt>
                                        </p:tgtEl>
                                        <p:attrNameLst>
                                          <p:attrName>style.visibility</p:attrName>
                                        </p:attrNameLst>
                                      </p:cBhvr>
                                      <p:to>
                                        <p:strVal val="hidden"/>
                                      </p:to>
                                    </p:set>
                                  </p:childTnLst>
                                </p:cTn>
                              </p:par>
                              <p:par>
                                <p:cTn id="14" presetID="7" presetClass="entr" presetSubtype="2" fill="hold" grpId="0" nodeType="withEffect">
                                  <p:stCondLst>
                                    <p:cond delay="0"/>
                                  </p:stCondLst>
                                  <p:childTnLst>
                                    <p:set>
                                      <p:cBhvr>
                                        <p:cTn id="15" dur="1" fill="hold">
                                          <p:stCondLst>
                                            <p:cond delay="0"/>
                                          </p:stCondLst>
                                        </p:cTn>
                                        <p:tgtEl>
                                          <p:spTgt spid="51205"/>
                                        </p:tgtEl>
                                        <p:attrNameLst>
                                          <p:attrName>style.visibility</p:attrName>
                                        </p:attrNameLst>
                                      </p:cBhvr>
                                      <p:to>
                                        <p:strVal val="visible"/>
                                      </p:to>
                                    </p:set>
                                    <p:anim calcmode="lin" valueType="num">
                                      <p:cBhvr additive="base">
                                        <p:cTn id="16" dur="500" fill="hold"/>
                                        <p:tgtEl>
                                          <p:spTgt spid="51205"/>
                                        </p:tgtEl>
                                        <p:attrNameLst>
                                          <p:attrName>ppt_x</p:attrName>
                                        </p:attrNameLst>
                                      </p:cBhvr>
                                      <p:tavLst>
                                        <p:tav tm="0">
                                          <p:val>
                                            <p:strVal val="1+#ppt_w/2"/>
                                          </p:val>
                                        </p:tav>
                                        <p:tav tm="100000">
                                          <p:val>
                                            <p:strVal val="#ppt_x"/>
                                          </p:val>
                                        </p:tav>
                                      </p:tavLst>
                                    </p:anim>
                                    <p:anim calcmode="lin" valueType="num">
                                      <p:cBhvr additive="base">
                                        <p:cTn id="17" dur="500" fill="hold"/>
                                        <p:tgtEl>
                                          <p:spTgt spid="5120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4" grpId="0" build="p"/>
      <p:bldP spid="51205" grpId="0"/>
      <p:bldP spid="51207"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sz="3200" dirty="0" smtClean="0"/>
              <a:t>Dialog specification notation classification</a:t>
            </a:r>
            <a:endParaRPr lang="en-US" sz="3200" dirty="0"/>
          </a:p>
        </p:txBody>
      </p:sp>
      <p:sp>
        <p:nvSpPr>
          <p:cNvPr id="123907" name="Rectangle 3"/>
          <p:cNvSpPr>
            <a:spLocks noGrp="1" noChangeArrowheads="1"/>
          </p:cNvSpPr>
          <p:nvPr>
            <p:ph type="body" idx="1"/>
          </p:nvPr>
        </p:nvSpPr>
        <p:spPr/>
        <p:txBody>
          <a:bodyPr/>
          <a:lstStyle/>
          <a:p>
            <a:pPr lvl="1">
              <a:lnSpc>
                <a:spcPct val="140000"/>
              </a:lnSpc>
            </a:pPr>
            <a:r>
              <a:rPr lang="en-US" dirty="0" smtClean="0">
                <a:solidFill>
                  <a:schemeClr val="tx1">
                    <a:lumMod val="50000"/>
                    <a:lumOff val="50000"/>
                  </a:schemeClr>
                </a:solidFill>
              </a:rPr>
              <a:t>Single-threaded dialog</a:t>
            </a:r>
            <a:endParaRPr lang="en-US" dirty="0">
              <a:solidFill>
                <a:schemeClr val="tx1">
                  <a:lumMod val="50000"/>
                  <a:lumOff val="50000"/>
                </a:schemeClr>
              </a:solidFill>
            </a:endParaRPr>
          </a:p>
          <a:p>
            <a:pPr lvl="2">
              <a:lnSpc>
                <a:spcPct val="140000"/>
              </a:lnSpc>
            </a:pPr>
            <a:r>
              <a:rPr lang="en-US" dirty="0" smtClean="0">
                <a:solidFill>
                  <a:schemeClr val="tx1">
                    <a:lumMod val="50000"/>
                    <a:lumOff val="50000"/>
                  </a:schemeClr>
                </a:solidFill>
              </a:rPr>
              <a:t>Transition networks, CIG </a:t>
            </a:r>
            <a:r>
              <a:rPr lang="en-US" dirty="0">
                <a:solidFill>
                  <a:schemeClr val="bg2"/>
                </a:solidFill>
              </a:rPr>
              <a:t>context</a:t>
            </a:r>
          </a:p>
          <a:p>
            <a:pPr lvl="1">
              <a:lnSpc>
                <a:spcPct val="140000"/>
              </a:lnSpc>
            </a:pPr>
            <a:r>
              <a:rPr lang="en-US" dirty="0" smtClean="0"/>
              <a:t>Multi-threaded dialog notations</a:t>
            </a:r>
            <a:endParaRPr lang="en-US" dirty="0"/>
          </a:p>
          <a:p>
            <a:pPr lvl="2">
              <a:lnSpc>
                <a:spcPct val="140000"/>
              </a:lnSpc>
            </a:pPr>
            <a:r>
              <a:rPr lang="en-US" dirty="0" smtClean="0">
                <a:solidFill>
                  <a:schemeClr val="hlink"/>
                </a:solidFill>
              </a:rPr>
              <a:t>Events, </a:t>
            </a:r>
            <a:r>
              <a:rPr lang="en-US" dirty="0" err="1" smtClean="0">
                <a:solidFill>
                  <a:schemeClr val="hlink"/>
                </a:solidFill>
              </a:rPr>
              <a:t>statecharts</a:t>
            </a:r>
            <a:endParaRPr lang="en-US" dirty="0">
              <a:solidFill>
                <a:schemeClr val="hlink"/>
              </a:solidFill>
            </a:endParaRPr>
          </a:p>
          <a:p>
            <a:pPr lvl="1">
              <a:lnSpc>
                <a:spcPct val="140000"/>
              </a:lnSpc>
            </a:pPr>
            <a:r>
              <a:rPr lang="en-US" dirty="0" smtClean="0">
                <a:solidFill>
                  <a:schemeClr val="tx1">
                    <a:lumMod val="50000"/>
                    <a:lumOff val="50000"/>
                  </a:schemeClr>
                </a:solidFill>
              </a:rPr>
              <a:t>Concurrent dialog </a:t>
            </a:r>
            <a:endParaRPr lang="en-US" dirty="0">
              <a:solidFill>
                <a:schemeClr val="tx1">
                  <a:lumMod val="50000"/>
                  <a:lumOff val="50000"/>
                </a:schemeClr>
              </a:solidFill>
            </a:endParaRPr>
          </a:p>
          <a:p>
            <a:pPr lvl="2">
              <a:lnSpc>
                <a:spcPct val="140000"/>
              </a:lnSpc>
            </a:pPr>
            <a:r>
              <a:rPr lang="en-US" dirty="0" smtClean="0">
                <a:solidFill>
                  <a:schemeClr val="tx1">
                    <a:lumMod val="50000"/>
                    <a:lumOff val="50000"/>
                  </a:schemeClr>
                </a:solidFill>
              </a:rPr>
              <a:t>Process algebra, Petri nets</a:t>
            </a:r>
            <a:endParaRPr lang="en-US" dirty="0">
              <a:solidFill>
                <a:schemeClr val="tx1">
                  <a:lumMod val="50000"/>
                  <a:lumOff val="50000"/>
                </a:schemeClr>
              </a:solidFill>
            </a:endParaRPr>
          </a:p>
          <a:p>
            <a:pPr>
              <a:buFontTx/>
              <a:buNone/>
            </a:pPr>
            <a:endParaRPr lang="en-US" dirty="0">
              <a:solidFill>
                <a:schemeClr val="bg2"/>
              </a:solidFill>
            </a:endParaRPr>
          </a:p>
        </p:txBody>
      </p:sp>
    </p:spTree>
    <p:extLst>
      <p:ext uri="{BB962C8B-B14F-4D97-AF65-F5344CB8AC3E}">
        <p14:creationId xmlns:p14="http://schemas.microsoft.com/office/powerpoint/2010/main" val="17713247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fill="hold" nodeType="afterEffect">
                                  <p:stCondLst>
                                    <p:cond delay="0"/>
                                  </p:stCondLst>
                                  <p:childTnLst>
                                    <p:animClr clrSpc="rgb" dir="cw">
                                      <p:cBhvr override="childStyle">
                                        <p:cTn id="6" dur="500" fill="hold"/>
                                        <p:tgtEl>
                                          <p:spTgt spid="123907">
                                            <p:txEl>
                                              <p:pRg st="2" end="2"/>
                                            </p:txEl>
                                          </p:spTgt>
                                        </p:tgtEl>
                                        <p:attrNameLst>
                                          <p:attrName>style.color</p:attrName>
                                        </p:attrNameLst>
                                      </p:cBhvr>
                                      <p:to>
                                        <a:srgbClr val="FF66FF"/>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dirty="0" smtClean="0"/>
              <a:t>Events</a:t>
            </a:r>
            <a:endParaRPr lang="en-US" dirty="0"/>
          </a:p>
        </p:txBody>
      </p:sp>
      <p:sp>
        <p:nvSpPr>
          <p:cNvPr id="53251" name="Rectangle 3"/>
          <p:cNvSpPr>
            <a:spLocks noGrp="1" noChangeArrowheads="1"/>
          </p:cNvSpPr>
          <p:nvPr>
            <p:ph type="body" idx="1"/>
          </p:nvPr>
        </p:nvSpPr>
        <p:spPr/>
        <p:txBody>
          <a:bodyPr>
            <a:normAutofit lnSpcReduction="10000"/>
          </a:bodyPr>
          <a:lstStyle/>
          <a:p>
            <a:pPr>
              <a:lnSpc>
                <a:spcPct val="80000"/>
              </a:lnSpc>
            </a:pPr>
            <a:r>
              <a:rPr lang="en-US" sz="2000" dirty="0" smtClean="0"/>
              <a:t>Event handlers</a:t>
            </a:r>
            <a:endParaRPr lang="en-US" sz="2000" dirty="0"/>
          </a:p>
          <a:p>
            <a:pPr>
              <a:lnSpc>
                <a:spcPct val="80000"/>
              </a:lnSpc>
            </a:pPr>
            <a:endParaRPr lang="en-US" sz="2000" dirty="0" smtClean="0"/>
          </a:p>
          <a:p>
            <a:pPr>
              <a:lnSpc>
                <a:spcPct val="80000"/>
              </a:lnSpc>
            </a:pPr>
            <a:r>
              <a:rPr lang="en-US" sz="2000" dirty="0" smtClean="0"/>
              <a:t>Template</a:t>
            </a:r>
            <a:r>
              <a:rPr lang="en-US" sz="2000" dirty="0"/>
              <a:t>: </a:t>
            </a:r>
            <a:r>
              <a:rPr lang="en-US" sz="2000" dirty="0" smtClean="0"/>
              <a:t>parameters, procedures, local variables, handled events</a:t>
            </a:r>
            <a:endParaRPr lang="en-US" sz="2000" dirty="0">
              <a:cs typeface="Tahoma" pitchFamily="34" charset="0"/>
            </a:endParaRPr>
          </a:p>
          <a:p>
            <a:pPr>
              <a:lnSpc>
                <a:spcPct val="80000"/>
              </a:lnSpc>
            </a:pPr>
            <a:endParaRPr lang="en-US" sz="2000" dirty="0" smtClean="0"/>
          </a:p>
          <a:p>
            <a:pPr>
              <a:lnSpc>
                <a:spcPct val="80000"/>
              </a:lnSpc>
            </a:pPr>
            <a:r>
              <a:rPr lang="en-US" sz="2000" dirty="0" smtClean="0"/>
              <a:t>UI </a:t>
            </a:r>
            <a:r>
              <a:rPr lang="en-US" sz="2000" dirty="0"/>
              <a:t>= </a:t>
            </a:r>
            <a:r>
              <a:rPr lang="en-US" sz="2000" dirty="0" smtClean="0"/>
              <a:t>set of event handlers templates</a:t>
            </a:r>
          </a:p>
          <a:p>
            <a:pPr>
              <a:lnSpc>
                <a:spcPct val="80000"/>
              </a:lnSpc>
            </a:pPr>
            <a:endParaRPr lang="en-US" sz="2000" dirty="0" smtClean="0"/>
          </a:p>
          <a:p>
            <a:pPr>
              <a:lnSpc>
                <a:spcPct val="80000"/>
              </a:lnSpc>
            </a:pPr>
            <a:r>
              <a:rPr lang="en-US" sz="2000" dirty="0" smtClean="0"/>
              <a:t>Events sources: presentation level and event handlers</a:t>
            </a:r>
            <a:endParaRPr lang="en-US" sz="2000" dirty="0"/>
          </a:p>
          <a:p>
            <a:pPr>
              <a:lnSpc>
                <a:spcPct val="80000"/>
              </a:lnSpc>
            </a:pPr>
            <a:endParaRPr lang="en-US" sz="2000" dirty="0" smtClean="0"/>
          </a:p>
          <a:p>
            <a:pPr>
              <a:lnSpc>
                <a:spcPct val="80000"/>
              </a:lnSpc>
            </a:pPr>
            <a:r>
              <a:rPr lang="en-US" sz="2000" dirty="0" smtClean="0"/>
              <a:t>Formal description: </a:t>
            </a:r>
            <a:r>
              <a:rPr lang="en-US" sz="2000" dirty="0"/>
              <a:t>EH = (m, r, Q, R, P), </a:t>
            </a:r>
          </a:p>
          <a:p>
            <a:pPr lvl="1">
              <a:lnSpc>
                <a:spcPct val="80000"/>
              </a:lnSpc>
            </a:pPr>
            <a:r>
              <a:rPr lang="en-US" sz="1800" dirty="0"/>
              <a:t>m – </a:t>
            </a:r>
            <a:r>
              <a:rPr lang="en-US" sz="1800" dirty="0" smtClean="0"/>
              <a:t>the number of event types processed by the event handler</a:t>
            </a:r>
            <a:endParaRPr lang="pt-BR" sz="1800" dirty="0"/>
          </a:p>
          <a:p>
            <a:pPr lvl="1">
              <a:lnSpc>
                <a:spcPct val="80000"/>
              </a:lnSpc>
            </a:pPr>
            <a:r>
              <a:rPr lang="pt-BR" sz="1800" dirty="0"/>
              <a:t>r –  </a:t>
            </a:r>
            <a:r>
              <a:rPr lang="pt-BR" sz="1800" dirty="0" smtClean="0"/>
              <a:t>the number of registers from handler </a:t>
            </a:r>
            <a:r>
              <a:rPr lang="pt-BR" sz="1800" dirty="0"/>
              <a:t>(m&lt;=r);</a:t>
            </a:r>
          </a:p>
          <a:p>
            <a:pPr lvl="1">
              <a:lnSpc>
                <a:spcPct val="80000"/>
              </a:lnSpc>
            </a:pPr>
            <a:r>
              <a:rPr lang="pt-BR" sz="1800" dirty="0"/>
              <a:t>Q – </a:t>
            </a:r>
            <a:r>
              <a:rPr lang="pt-BR" sz="1800" dirty="0" smtClean="0"/>
              <a:t>event queue, </a:t>
            </a:r>
            <a:r>
              <a:rPr lang="pt-BR" sz="1800" dirty="0"/>
              <a:t>Q</a:t>
            </a:r>
            <a:r>
              <a:rPr lang="en-US" sz="1800" dirty="0">
                <a:sym typeface="Symbol" pitchFamily="18" charset="2"/>
              </a:rPr>
              <a:t></a:t>
            </a:r>
            <a:r>
              <a:rPr lang="pt-BR" sz="1800" dirty="0"/>
              <a:t>E*;</a:t>
            </a:r>
          </a:p>
          <a:p>
            <a:pPr lvl="1">
              <a:lnSpc>
                <a:spcPct val="80000"/>
              </a:lnSpc>
            </a:pPr>
            <a:r>
              <a:rPr lang="pt-BR" sz="1800" dirty="0"/>
              <a:t>R– </a:t>
            </a:r>
            <a:r>
              <a:rPr lang="pt-BR" sz="1800" dirty="0" smtClean="0"/>
              <a:t>set of regitry values for </a:t>
            </a:r>
            <a:r>
              <a:rPr lang="pt-BR" sz="1800" dirty="0"/>
              <a:t>EH;</a:t>
            </a:r>
          </a:p>
          <a:p>
            <a:pPr lvl="1">
              <a:lnSpc>
                <a:spcPct val="80000"/>
              </a:lnSpc>
            </a:pPr>
            <a:r>
              <a:rPr lang="pt-BR" sz="1800" dirty="0"/>
              <a:t>P –  </a:t>
            </a:r>
            <a:r>
              <a:rPr lang="pt-BR" sz="1800" dirty="0" smtClean="0"/>
              <a:t>set of m procedures for </a:t>
            </a:r>
            <a:r>
              <a:rPr lang="pt-BR" sz="1800" dirty="0"/>
              <a:t>EH, </a:t>
            </a:r>
            <a:r>
              <a:rPr lang="pt-BR" sz="1800" dirty="0" smtClean="0"/>
              <a:t>one procedure for each event type that can be processed by the handler</a:t>
            </a:r>
          </a:p>
          <a:p>
            <a:pPr lvl="1">
              <a:lnSpc>
                <a:spcPct val="80000"/>
              </a:lnSpc>
            </a:pPr>
            <a:endParaRPr lang="en-US" sz="1800" dirty="0"/>
          </a:p>
          <a:p>
            <a:pPr>
              <a:lnSpc>
                <a:spcPct val="80000"/>
              </a:lnSpc>
            </a:pPr>
            <a:r>
              <a:rPr lang="en-US" sz="2000" dirty="0" smtClean="0"/>
              <a:t>configuration: </a:t>
            </a:r>
            <a:r>
              <a:rPr lang="fr-FR" sz="2000" dirty="0"/>
              <a:t>(q, </a:t>
            </a:r>
            <a:r>
              <a:rPr lang="fr-FR" sz="2000" dirty="0">
                <a:sym typeface="Symbol" pitchFamily="18" charset="2"/>
              </a:rPr>
              <a:t></a:t>
            </a:r>
            <a:r>
              <a:rPr lang="fr-FR" sz="2000" dirty="0"/>
              <a:t>),q </a:t>
            </a:r>
            <a:r>
              <a:rPr lang="fr-FR" sz="2000" dirty="0" smtClean="0"/>
              <a:t>–</a:t>
            </a:r>
            <a:r>
              <a:rPr lang="fr-FR" sz="2000" dirty="0" err="1" smtClean="0"/>
              <a:t>event</a:t>
            </a:r>
            <a:r>
              <a:rPr lang="fr-FR" sz="2000" dirty="0" smtClean="0"/>
              <a:t> queue, </a:t>
            </a:r>
            <a:r>
              <a:rPr lang="fr-FR" sz="2000" dirty="0">
                <a:sym typeface="Symbol" pitchFamily="18" charset="2"/>
              </a:rPr>
              <a:t> </a:t>
            </a:r>
            <a:r>
              <a:rPr lang="fr-FR" sz="2000" dirty="0" smtClean="0">
                <a:sym typeface="Symbol" pitchFamily="18" charset="2"/>
              </a:rPr>
              <a:t>- </a:t>
            </a:r>
            <a:r>
              <a:rPr lang="en-US" sz="2000" dirty="0" smtClean="0">
                <a:sym typeface="Symbol" pitchFamily="18" charset="2"/>
              </a:rPr>
              <a:t>registry values</a:t>
            </a:r>
            <a:endParaRPr lang="en-US" sz="2000" dirty="0">
              <a:sym typeface="Symbol" pitchFamily="18" charset="2"/>
            </a:endParaRPr>
          </a:p>
        </p:txBody>
      </p:sp>
    </p:spTree>
    <p:extLst>
      <p:ext uri="{BB962C8B-B14F-4D97-AF65-F5344CB8AC3E}">
        <p14:creationId xmlns:p14="http://schemas.microsoft.com/office/powerpoint/2010/main" val="39198522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r>
              <a:rPr lang="en-US" dirty="0" smtClean="0"/>
              <a:t>Events</a:t>
            </a:r>
            <a:endParaRPr lang="en-US" dirty="0"/>
          </a:p>
        </p:txBody>
      </p:sp>
      <p:sp>
        <p:nvSpPr>
          <p:cNvPr id="191491" name="Rectangle 3"/>
          <p:cNvSpPr>
            <a:spLocks noGrp="1" noChangeArrowheads="1"/>
          </p:cNvSpPr>
          <p:nvPr>
            <p:ph type="body" sz="half" idx="1"/>
          </p:nvPr>
        </p:nvSpPr>
        <p:spPr>
          <a:xfrm>
            <a:off x="457200" y="1600200"/>
            <a:ext cx="4038600" cy="4781550"/>
          </a:xfrm>
          <a:noFill/>
          <a:ln>
            <a:solidFill>
              <a:schemeClr val="folHlink"/>
            </a:solidFill>
            <a:miter lim="800000"/>
            <a:headEnd/>
            <a:tailEnd/>
          </a:ln>
        </p:spPr>
        <p:txBody>
          <a:bodyPr/>
          <a:lstStyle/>
          <a:p>
            <a:pPr>
              <a:lnSpc>
                <a:spcPct val="60000"/>
              </a:lnSpc>
              <a:buFontTx/>
              <a:buNone/>
            </a:pPr>
            <a:endParaRPr lang="en-US" sz="1800">
              <a:solidFill>
                <a:srgbClr val="080808"/>
              </a:solidFill>
            </a:endParaRPr>
          </a:p>
          <a:p>
            <a:pPr>
              <a:lnSpc>
                <a:spcPct val="60000"/>
              </a:lnSpc>
              <a:buFontTx/>
              <a:buNone/>
            </a:pPr>
            <a:r>
              <a:rPr lang="en-US" sz="1800">
                <a:solidFill>
                  <a:srgbClr val="080808"/>
                </a:solidFill>
              </a:rPr>
              <a:t>EVENT HANDLER line</a:t>
            </a:r>
          </a:p>
          <a:p>
            <a:pPr>
              <a:lnSpc>
                <a:spcPct val="60000"/>
              </a:lnSpc>
              <a:buFontTx/>
              <a:buNone/>
            </a:pPr>
            <a:r>
              <a:rPr lang="en-US" sz="1800">
                <a:solidFill>
                  <a:schemeClr val="hlink"/>
                </a:solidFill>
              </a:rPr>
              <a:t>   </a:t>
            </a:r>
          </a:p>
          <a:p>
            <a:pPr>
              <a:lnSpc>
                <a:spcPct val="60000"/>
              </a:lnSpc>
              <a:buFontTx/>
              <a:buNone/>
            </a:pPr>
            <a:r>
              <a:rPr lang="en-US" sz="1800">
                <a:solidFill>
                  <a:schemeClr val="hlink"/>
                </a:solidFill>
              </a:rPr>
              <a:t>TOKEN</a:t>
            </a:r>
          </a:p>
          <a:p>
            <a:pPr>
              <a:lnSpc>
                <a:spcPct val="60000"/>
              </a:lnSpc>
              <a:buFontTx/>
              <a:buNone/>
            </a:pPr>
            <a:r>
              <a:rPr lang="en-US" sz="1800">
                <a:solidFill>
                  <a:srgbClr val="080808"/>
                </a:solidFill>
              </a:rPr>
              <a:t>       button Button</a:t>
            </a:r>
          </a:p>
          <a:p>
            <a:pPr>
              <a:lnSpc>
                <a:spcPct val="60000"/>
              </a:lnSpc>
              <a:buFontTx/>
              <a:buNone/>
            </a:pPr>
            <a:r>
              <a:rPr lang="en-US" sz="1800">
                <a:solidFill>
                  <a:srgbClr val="080808"/>
                </a:solidFill>
              </a:rPr>
              <a:t>       move Move</a:t>
            </a:r>
          </a:p>
          <a:p>
            <a:pPr>
              <a:lnSpc>
                <a:spcPct val="60000"/>
              </a:lnSpc>
              <a:buFontTx/>
              <a:buNone/>
            </a:pPr>
            <a:endParaRPr lang="en-US" sz="1800">
              <a:solidFill>
                <a:srgbClr val="080808"/>
              </a:solidFill>
            </a:endParaRPr>
          </a:p>
          <a:p>
            <a:pPr>
              <a:lnSpc>
                <a:spcPct val="60000"/>
              </a:lnSpc>
              <a:buFontTx/>
              <a:buNone/>
            </a:pPr>
            <a:r>
              <a:rPr lang="en-US" sz="1800">
                <a:solidFill>
                  <a:srgbClr val="080808"/>
                </a:solidFill>
              </a:rPr>
              <a:t>   </a:t>
            </a:r>
            <a:r>
              <a:rPr lang="en-US" sz="1800">
                <a:solidFill>
                  <a:schemeClr val="hlink"/>
                </a:solidFill>
              </a:rPr>
              <a:t>VAR</a:t>
            </a:r>
          </a:p>
          <a:p>
            <a:pPr>
              <a:lnSpc>
                <a:spcPct val="60000"/>
              </a:lnSpc>
              <a:buFontTx/>
              <a:buNone/>
            </a:pPr>
            <a:r>
              <a:rPr lang="en-US" sz="1800">
                <a:solidFill>
                  <a:srgbClr val="080808"/>
                </a:solidFill>
              </a:rPr>
              <a:t>       int state ;</a:t>
            </a:r>
          </a:p>
          <a:p>
            <a:pPr>
              <a:lnSpc>
                <a:spcPct val="60000"/>
              </a:lnSpc>
              <a:buFontTx/>
              <a:buNone/>
            </a:pPr>
            <a:r>
              <a:rPr lang="en-US" sz="1800">
                <a:solidFill>
                  <a:srgbClr val="080808"/>
                </a:solidFill>
              </a:rPr>
              <a:t>       point first, last;</a:t>
            </a:r>
          </a:p>
          <a:p>
            <a:pPr>
              <a:lnSpc>
                <a:spcPct val="60000"/>
              </a:lnSpc>
              <a:buFontTx/>
              <a:buNone/>
            </a:pPr>
            <a:endParaRPr lang="en-US" sz="1800">
              <a:solidFill>
                <a:srgbClr val="080808"/>
              </a:solidFill>
            </a:endParaRPr>
          </a:p>
          <a:p>
            <a:pPr>
              <a:lnSpc>
                <a:spcPct val="60000"/>
              </a:lnSpc>
              <a:buFontTx/>
              <a:buNone/>
            </a:pPr>
            <a:r>
              <a:rPr lang="en-US" sz="1800">
                <a:solidFill>
                  <a:srgbClr val="080808"/>
                </a:solidFill>
              </a:rPr>
              <a:t>   </a:t>
            </a:r>
            <a:r>
              <a:rPr lang="en-US" sz="1800">
                <a:solidFill>
                  <a:schemeClr val="hlink"/>
                </a:solidFill>
              </a:rPr>
              <a:t>EVENT Button DO</a:t>
            </a:r>
            <a:r>
              <a:rPr lang="en-US" sz="1800">
                <a:solidFill>
                  <a:srgbClr val="080808"/>
                </a:solidFill>
              </a:rPr>
              <a:t>{</a:t>
            </a:r>
          </a:p>
          <a:p>
            <a:pPr>
              <a:lnSpc>
                <a:spcPct val="60000"/>
              </a:lnSpc>
              <a:buFontTx/>
              <a:buNone/>
            </a:pPr>
            <a:r>
              <a:rPr lang="en-US" sz="1800">
                <a:solidFill>
                  <a:srgbClr val="080808"/>
                </a:solidFill>
              </a:rPr>
              <a:t>      IF state==0 THEN </a:t>
            </a:r>
          </a:p>
          <a:p>
            <a:pPr>
              <a:lnSpc>
                <a:spcPct val="60000"/>
              </a:lnSpc>
              <a:buFontTx/>
              <a:buNone/>
            </a:pPr>
            <a:r>
              <a:rPr lang="en-US" sz="1800">
                <a:solidFill>
                  <a:srgbClr val="080808"/>
                </a:solidFill>
              </a:rPr>
              <a:t>         first = current position;</a:t>
            </a:r>
          </a:p>
          <a:p>
            <a:pPr>
              <a:lnSpc>
                <a:spcPct val="60000"/>
              </a:lnSpc>
              <a:buFontTx/>
              <a:buNone/>
            </a:pPr>
            <a:r>
              <a:rPr lang="en-US" sz="1800">
                <a:solidFill>
                  <a:srgbClr val="080808"/>
                </a:solidFill>
              </a:rPr>
              <a:t>         state = 1;  </a:t>
            </a:r>
          </a:p>
          <a:p>
            <a:pPr>
              <a:lnSpc>
                <a:spcPct val="60000"/>
              </a:lnSpc>
              <a:buFontTx/>
              <a:buNone/>
            </a:pPr>
            <a:r>
              <a:rPr lang="en-US" sz="1800">
                <a:solidFill>
                  <a:srgbClr val="080808"/>
                </a:solidFill>
              </a:rPr>
              <a:t>       ELSE</a:t>
            </a:r>
          </a:p>
          <a:p>
            <a:pPr>
              <a:lnSpc>
                <a:spcPct val="60000"/>
              </a:lnSpc>
              <a:buFontTx/>
              <a:buNone/>
            </a:pPr>
            <a:r>
              <a:rPr lang="en-US" sz="1800">
                <a:solidFill>
                  <a:srgbClr val="080808"/>
                </a:solidFill>
              </a:rPr>
              <a:t>          last = current position;</a:t>
            </a:r>
          </a:p>
          <a:p>
            <a:pPr>
              <a:lnSpc>
                <a:spcPct val="60000"/>
              </a:lnSpc>
              <a:buFontTx/>
              <a:buNone/>
            </a:pPr>
            <a:r>
              <a:rPr lang="en-US" sz="1800">
                <a:solidFill>
                  <a:srgbClr val="080808"/>
                </a:solidFill>
              </a:rPr>
              <a:t>          deactivate(self);</a:t>
            </a:r>
          </a:p>
          <a:p>
            <a:pPr>
              <a:lnSpc>
                <a:spcPct val="60000"/>
              </a:lnSpc>
              <a:buFontTx/>
              <a:buNone/>
            </a:pPr>
            <a:r>
              <a:rPr lang="en-US" sz="1800">
                <a:solidFill>
                  <a:srgbClr val="080808"/>
                </a:solidFill>
              </a:rPr>
              <a:t>        ENDIF;</a:t>
            </a:r>
          </a:p>
          <a:p>
            <a:pPr>
              <a:lnSpc>
                <a:spcPct val="60000"/>
              </a:lnSpc>
              <a:buFontTx/>
              <a:buNone/>
            </a:pPr>
            <a:r>
              <a:rPr lang="en-US" sz="1800">
                <a:solidFill>
                  <a:srgbClr val="080808"/>
                </a:solidFill>
              </a:rPr>
              <a:t>   }</a:t>
            </a:r>
          </a:p>
          <a:p>
            <a:pPr>
              <a:lnSpc>
                <a:spcPct val="60000"/>
              </a:lnSpc>
              <a:buFontTx/>
              <a:buNone/>
            </a:pPr>
            <a:r>
              <a:rPr lang="en-US" sz="1800">
                <a:solidFill>
                  <a:srgbClr val="080808"/>
                </a:solidFill>
              </a:rPr>
              <a:t> </a:t>
            </a:r>
            <a:r>
              <a:rPr lang="en-US" sz="1800">
                <a:solidFill>
                  <a:schemeClr val="hlink"/>
                </a:solidFill>
              </a:rPr>
              <a:t>   </a:t>
            </a:r>
            <a:endParaRPr lang="en-US" sz="1800"/>
          </a:p>
        </p:txBody>
      </p:sp>
      <p:sp>
        <p:nvSpPr>
          <p:cNvPr id="191492" name="Rectangle 4"/>
          <p:cNvSpPr>
            <a:spLocks noGrp="1" noChangeArrowheads="1"/>
          </p:cNvSpPr>
          <p:nvPr>
            <p:ph type="body" sz="half" idx="2"/>
          </p:nvPr>
        </p:nvSpPr>
        <p:spPr>
          <a:xfrm>
            <a:off x="4648200" y="1600200"/>
            <a:ext cx="4038600" cy="4781550"/>
          </a:xfrm>
          <a:noFill/>
          <a:ln>
            <a:solidFill>
              <a:schemeClr val="folHlink"/>
            </a:solidFill>
            <a:miter lim="800000"/>
            <a:headEnd/>
            <a:tailEnd/>
          </a:ln>
        </p:spPr>
        <p:txBody>
          <a:bodyPr/>
          <a:lstStyle/>
          <a:p>
            <a:pPr>
              <a:lnSpc>
                <a:spcPct val="60000"/>
              </a:lnSpc>
              <a:buFontTx/>
              <a:buNone/>
            </a:pPr>
            <a:endParaRPr lang="en-US" sz="1800">
              <a:solidFill>
                <a:schemeClr val="hlink"/>
              </a:solidFill>
            </a:endParaRPr>
          </a:p>
          <a:p>
            <a:pPr>
              <a:lnSpc>
                <a:spcPct val="60000"/>
              </a:lnSpc>
              <a:buFontTx/>
              <a:buNone/>
            </a:pPr>
            <a:r>
              <a:rPr lang="en-US" sz="1800">
                <a:solidFill>
                  <a:schemeClr val="hlink"/>
                </a:solidFill>
              </a:rPr>
              <a:t>EVENT Move DO</a:t>
            </a:r>
            <a:r>
              <a:rPr lang="en-US" sz="1800">
                <a:solidFill>
                  <a:srgbClr val="080808"/>
                </a:solidFill>
              </a:rPr>
              <a:t>{</a:t>
            </a:r>
          </a:p>
          <a:p>
            <a:pPr>
              <a:lnSpc>
                <a:spcPct val="60000"/>
              </a:lnSpc>
              <a:buFontTx/>
              <a:buNone/>
            </a:pPr>
            <a:r>
              <a:rPr lang="en-US" sz="1800">
                <a:solidFill>
                  <a:srgbClr val="080808"/>
                </a:solidFill>
              </a:rPr>
              <a:t>     IF state==1 THEN draw line from </a:t>
            </a:r>
          </a:p>
          <a:p>
            <a:pPr>
              <a:lnSpc>
                <a:spcPct val="60000"/>
              </a:lnSpc>
              <a:buFontTx/>
              <a:buNone/>
            </a:pPr>
            <a:r>
              <a:rPr lang="en-US" sz="1800">
                <a:solidFill>
                  <a:srgbClr val="080808"/>
                </a:solidFill>
              </a:rPr>
              <a:t>        first to current position;</a:t>
            </a:r>
          </a:p>
          <a:p>
            <a:pPr>
              <a:lnSpc>
                <a:spcPct val="60000"/>
              </a:lnSpc>
              <a:buFontTx/>
              <a:buNone/>
            </a:pPr>
            <a:r>
              <a:rPr lang="en-US" sz="1800">
                <a:solidFill>
                  <a:srgbClr val="080808"/>
                </a:solidFill>
              </a:rPr>
              <a:t>     ENDIF </a:t>
            </a:r>
          </a:p>
          <a:p>
            <a:pPr>
              <a:lnSpc>
                <a:spcPct val="60000"/>
              </a:lnSpc>
              <a:buFontTx/>
              <a:buNone/>
            </a:pPr>
            <a:r>
              <a:rPr lang="en-US" sz="1800">
                <a:solidFill>
                  <a:srgbClr val="080808"/>
                </a:solidFill>
              </a:rPr>
              <a:t>   }</a:t>
            </a:r>
          </a:p>
          <a:p>
            <a:pPr>
              <a:lnSpc>
                <a:spcPct val="60000"/>
              </a:lnSpc>
              <a:buFontTx/>
              <a:buNone/>
            </a:pPr>
            <a:r>
              <a:rPr lang="en-US" sz="1800">
                <a:solidFill>
                  <a:srgbClr val="080808"/>
                </a:solidFill>
              </a:rPr>
              <a:t> </a:t>
            </a:r>
          </a:p>
          <a:p>
            <a:pPr>
              <a:lnSpc>
                <a:spcPct val="60000"/>
              </a:lnSpc>
              <a:buFontTx/>
              <a:buNone/>
            </a:pPr>
            <a:r>
              <a:rPr lang="en-US" sz="1800">
                <a:solidFill>
                  <a:schemeClr val="hlink"/>
                </a:solidFill>
              </a:rPr>
              <a:t>   INIT</a:t>
            </a:r>
          </a:p>
          <a:p>
            <a:pPr>
              <a:lnSpc>
                <a:spcPct val="60000"/>
              </a:lnSpc>
              <a:buFontTx/>
              <a:buNone/>
            </a:pPr>
            <a:r>
              <a:rPr lang="en-US" sz="1800">
                <a:solidFill>
                  <a:srgbClr val="080808"/>
                </a:solidFill>
              </a:rPr>
              <a:t>      state = 0;</a:t>
            </a:r>
          </a:p>
          <a:p>
            <a:pPr>
              <a:lnSpc>
                <a:spcPct val="60000"/>
              </a:lnSpc>
              <a:buFontTx/>
              <a:buNone/>
            </a:pPr>
            <a:r>
              <a:rPr lang="en-US" sz="1800">
                <a:solidFill>
                  <a:srgbClr val="080808"/>
                </a:solidFill>
              </a:rPr>
              <a:t> END EVENT HANDLER line;</a:t>
            </a:r>
          </a:p>
          <a:p>
            <a:pPr>
              <a:lnSpc>
                <a:spcPct val="80000"/>
              </a:lnSpc>
            </a:pPr>
            <a:endParaRPr lang="en-US" sz="1800"/>
          </a:p>
          <a:p>
            <a:pPr>
              <a:lnSpc>
                <a:spcPct val="80000"/>
              </a:lnSpc>
            </a:pPr>
            <a:endParaRPr lang="en-US" sz="1800"/>
          </a:p>
        </p:txBody>
      </p:sp>
    </p:spTree>
    <p:extLst>
      <p:ext uri="{BB962C8B-B14F-4D97-AF65-F5344CB8AC3E}">
        <p14:creationId xmlns:p14="http://schemas.microsoft.com/office/powerpoint/2010/main" val="11990190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457200" y="274638"/>
            <a:ext cx="8161338" cy="1108075"/>
          </a:xfrm>
        </p:spPr>
        <p:txBody>
          <a:bodyPr/>
          <a:lstStyle/>
          <a:p>
            <a:r>
              <a:rPr lang="en-US" dirty="0" err="1" smtClean="0"/>
              <a:t>Statecharts</a:t>
            </a:r>
            <a:endParaRPr lang="en-US" dirty="0"/>
          </a:p>
        </p:txBody>
      </p:sp>
      <p:sp>
        <p:nvSpPr>
          <p:cNvPr id="201731" name="Rectangle 3"/>
          <p:cNvSpPr>
            <a:spLocks noGrp="1" noChangeArrowheads="1"/>
          </p:cNvSpPr>
          <p:nvPr>
            <p:ph type="body" sz="half" idx="1"/>
          </p:nvPr>
        </p:nvSpPr>
        <p:spPr>
          <a:xfrm>
            <a:off x="792163" y="1611313"/>
            <a:ext cx="7777162" cy="1254125"/>
          </a:xfrm>
        </p:spPr>
        <p:txBody>
          <a:bodyPr>
            <a:normAutofit/>
          </a:bodyPr>
          <a:lstStyle/>
          <a:p>
            <a:pPr>
              <a:lnSpc>
                <a:spcPct val="90000"/>
              </a:lnSpc>
            </a:pPr>
            <a:r>
              <a:rPr lang="en-US" sz="2400" dirty="0" err="1" smtClean="0"/>
              <a:t>Clusterization</a:t>
            </a:r>
            <a:r>
              <a:rPr lang="en-US" sz="2400" dirty="0" smtClean="0"/>
              <a:t>, states refinement; independency, concurrency; transition between abstraction levels</a:t>
            </a:r>
            <a:endParaRPr lang="en-US" sz="2400" dirty="0"/>
          </a:p>
          <a:p>
            <a:pPr>
              <a:lnSpc>
                <a:spcPct val="90000"/>
              </a:lnSpc>
            </a:pPr>
            <a:r>
              <a:rPr lang="en-US" sz="2400" dirty="0" smtClean="0"/>
              <a:t>Transition diagrams extension  with </a:t>
            </a:r>
            <a:r>
              <a:rPr lang="en-US" sz="2400" dirty="0"/>
              <a:t>AND </a:t>
            </a:r>
            <a:r>
              <a:rPr lang="en-US" dirty="0"/>
              <a:t>&amp;</a:t>
            </a:r>
            <a:r>
              <a:rPr lang="en-US" sz="2400" dirty="0" smtClean="0"/>
              <a:t> </a:t>
            </a:r>
            <a:r>
              <a:rPr lang="en-US" sz="2400" dirty="0"/>
              <a:t>XOR</a:t>
            </a:r>
          </a:p>
        </p:txBody>
      </p:sp>
      <p:graphicFrame>
        <p:nvGraphicFramePr>
          <p:cNvPr id="201732" name="Group 4"/>
          <p:cNvGraphicFramePr>
            <a:graphicFrameLocks noGrp="1"/>
          </p:cNvGraphicFramePr>
          <p:nvPr>
            <p:ph sz="quarter" idx="2"/>
          </p:nvPr>
        </p:nvGraphicFramePr>
        <p:xfrm>
          <a:off x="900113" y="3284538"/>
          <a:ext cx="7561262" cy="3025776"/>
        </p:xfrm>
        <a:graphic>
          <a:graphicData uri="http://schemas.openxmlformats.org/drawingml/2006/table">
            <a:tbl>
              <a:tblPr/>
              <a:tblGrid>
                <a:gridCol w="3781425"/>
                <a:gridCol w="3779837"/>
              </a:tblGrid>
              <a:tr h="1512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chemeClr val="accent2"/>
                        </a:solidFill>
                        <a:effectLst/>
                        <a:latin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chemeClr val="accent2"/>
                        </a:solidFill>
                        <a:effectLst/>
                        <a:latin typeface="Arial" charset="0"/>
                      </a:endParaRPr>
                    </a:p>
                  </a:txBody>
                  <a:tcPr horzOverflow="overflow">
                    <a:lnL>
                      <a:noFill/>
                    </a:lnL>
                    <a:lnR cap="flat">
                      <a:noFill/>
                    </a:lnR>
                    <a:lnT cap="flat">
                      <a:noFill/>
                    </a:lnT>
                    <a:lnB>
                      <a:noFill/>
                    </a:lnB>
                    <a:lnTlToBr>
                      <a:noFill/>
                    </a:lnTlToBr>
                    <a:lnBlToTr>
                      <a:noFill/>
                    </a:lnBlToTr>
                    <a:noFill/>
                  </a:tcPr>
                </a:tc>
              </a:tr>
              <a:tr h="1512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accent2"/>
                        </a:solidFill>
                        <a:effectLst/>
                        <a:latin typeface="Arial"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accent2"/>
                        </a:solidFill>
                        <a:effectLst/>
                        <a:latin typeface="Arial" charset="0"/>
                      </a:endParaRPr>
                    </a:p>
                  </a:txBody>
                  <a:tcPr horzOverflow="overflow">
                    <a:lnL>
                      <a:noFill/>
                    </a:lnL>
                    <a:lnR cap="flat">
                      <a:noFill/>
                    </a:lnR>
                    <a:lnT>
                      <a:noFill/>
                    </a:lnT>
                    <a:lnB cap="flat">
                      <a:noFill/>
                    </a:lnB>
                    <a:lnTlToBr>
                      <a:noFill/>
                    </a:lnTlToBr>
                    <a:lnBlToTr>
                      <a:noFill/>
                    </a:lnBlToTr>
                    <a:noFill/>
                  </a:tcPr>
                </a:tc>
              </a:tr>
            </a:tbl>
          </a:graphicData>
        </a:graphic>
      </p:graphicFrame>
      <p:pic>
        <p:nvPicPr>
          <p:cNvPr id="201745" name="Picture 17"/>
          <p:cNvPicPr>
            <a:picLocks noGrp="1" noChangeAspect="1" noChangeArrowheads="1"/>
          </p:cNvPicPr>
          <p:nvPr>
            <p:ph sz="quarter" idx="3"/>
          </p:nvPr>
        </p:nvPicPr>
        <p:blipFill>
          <a:blip r:embed="rId2">
            <a:extLst>
              <a:ext uri="{28A0092B-C50C-407E-A947-70E740481C1C}">
                <a14:useLocalDpi xmlns:a14="http://schemas.microsoft.com/office/drawing/2010/main" val="0"/>
              </a:ext>
            </a:extLst>
          </a:blip>
          <a:srcRect/>
          <a:stretch>
            <a:fillRect/>
          </a:stretch>
        </p:blipFill>
        <p:spPr>
          <a:xfrm>
            <a:off x="2208789" y="3046412"/>
            <a:ext cx="3279775" cy="14620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1746" name="Rectangle 18"/>
          <p:cNvSpPr>
            <a:spLocks noChangeArrowheads="1"/>
          </p:cNvSpPr>
          <p:nvPr/>
        </p:nvSpPr>
        <p:spPr bwMode="auto">
          <a:xfrm>
            <a:off x="0" y="2857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o-RO"/>
          </a:p>
        </p:txBody>
      </p:sp>
      <p:pic>
        <p:nvPicPr>
          <p:cNvPr id="201747" name="Picture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4941888"/>
            <a:ext cx="2232025" cy="1301750"/>
          </a:xfrm>
          <a:prstGeom prst="rect">
            <a:avLst/>
          </a:prstGeom>
          <a:noFill/>
          <a:extLst>
            <a:ext uri="{909E8E84-426E-40DD-AFC4-6F175D3DCCD1}">
              <a14:hiddenFill xmlns:a14="http://schemas.microsoft.com/office/drawing/2010/main">
                <a:solidFill>
                  <a:srgbClr val="FFFFFF"/>
                </a:solidFill>
              </a14:hiddenFill>
            </a:ext>
          </a:extLst>
        </p:spPr>
      </p:pic>
      <p:pic>
        <p:nvPicPr>
          <p:cNvPr id="201748"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5600" y="4868863"/>
            <a:ext cx="2787650" cy="142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1749" name="Text Box 21"/>
          <p:cNvSpPr txBox="1">
            <a:spLocks noChangeArrowheads="1"/>
          </p:cNvSpPr>
          <p:nvPr/>
        </p:nvSpPr>
        <p:spPr bwMode="auto">
          <a:xfrm>
            <a:off x="323850" y="5300663"/>
            <a:ext cx="86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0" i="0" u="none">
                <a:solidFill>
                  <a:schemeClr val="hlink"/>
                </a:solidFill>
                <a:latin typeface="Tahoma" pitchFamily="34" charset="0"/>
              </a:rPr>
              <a:t>XOR</a:t>
            </a:r>
          </a:p>
        </p:txBody>
      </p:sp>
      <p:sp>
        <p:nvSpPr>
          <p:cNvPr id="201750" name="Text Box 22"/>
          <p:cNvSpPr txBox="1">
            <a:spLocks noChangeArrowheads="1"/>
          </p:cNvSpPr>
          <p:nvPr/>
        </p:nvSpPr>
        <p:spPr bwMode="auto">
          <a:xfrm>
            <a:off x="7451725" y="4508500"/>
            <a:ext cx="1008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0" i="0" u="none">
                <a:solidFill>
                  <a:schemeClr val="hlink"/>
                </a:solidFill>
                <a:latin typeface="Tahoma" pitchFamily="34" charset="0"/>
              </a:rPr>
              <a:t>AND</a:t>
            </a:r>
          </a:p>
        </p:txBody>
      </p:sp>
      <p:sp>
        <p:nvSpPr>
          <p:cNvPr id="201751" name="Line 23"/>
          <p:cNvSpPr>
            <a:spLocks noChangeShapeType="1"/>
          </p:cNvSpPr>
          <p:nvPr/>
        </p:nvSpPr>
        <p:spPr bwMode="auto">
          <a:xfrm flipH="1">
            <a:off x="6588125" y="4868863"/>
            <a:ext cx="720725" cy="360362"/>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201752" name="Line 24"/>
          <p:cNvSpPr>
            <a:spLocks noChangeShapeType="1"/>
          </p:cNvSpPr>
          <p:nvPr/>
        </p:nvSpPr>
        <p:spPr bwMode="auto">
          <a:xfrm>
            <a:off x="1116013" y="5516563"/>
            <a:ext cx="576262" cy="73025"/>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201753" name="Line 25"/>
          <p:cNvSpPr>
            <a:spLocks noChangeShapeType="1"/>
          </p:cNvSpPr>
          <p:nvPr/>
        </p:nvSpPr>
        <p:spPr bwMode="auto">
          <a:xfrm>
            <a:off x="2339975" y="3357563"/>
            <a:ext cx="647700" cy="215900"/>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201754" name="Line 26"/>
          <p:cNvSpPr>
            <a:spLocks noChangeShapeType="1"/>
          </p:cNvSpPr>
          <p:nvPr/>
        </p:nvSpPr>
        <p:spPr bwMode="auto">
          <a:xfrm flipH="1">
            <a:off x="4140200" y="3429000"/>
            <a:ext cx="360363" cy="215900"/>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201755" name="Line 27"/>
          <p:cNvSpPr>
            <a:spLocks noChangeShapeType="1"/>
          </p:cNvSpPr>
          <p:nvPr/>
        </p:nvSpPr>
        <p:spPr bwMode="auto">
          <a:xfrm flipH="1" flipV="1">
            <a:off x="4500563" y="4365625"/>
            <a:ext cx="142875" cy="287338"/>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201756" name="Text Box 28"/>
          <p:cNvSpPr txBox="1">
            <a:spLocks noChangeArrowheads="1"/>
          </p:cNvSpPr>
          <p:nvPr/>
        </p:nvSpPr>
        <p:spPr bwMode="auto">
          <a:xfrm>
            <a:off x="1476375" y="3141663"/>
            <a:ext cx="1009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0" i="0" u="none" dirty="0" smtClean="0">
                <a:solidFill>
                  <a:schemeClr val="hlink"/>
                </a:solidFill>
                <a:latin typeface="Tahoma" pitchFamily="34" charset="0"/>
              </a:rPr>
              <a:t>state</a:t>
            </a:r>
            <a:endParaRPr lang="en-US" b="0" i="0" u="none" dirty="0">
              <a:solidFill>
                <a:schemeClr val="hlink"/>
              </a:solidFill>
              <a:latin typeface="Tahoma" pitchFamily="34" charset="0"/>
            </a:endParaRPr>
          </a:p>
        </p:txBody>
      </p:sp>
      <p:sp>
        <p:nvSpPr>
          <p:cNvPr id="201757" name="Text Box 29"/>
          <p:cNvSpPr txBox="1">
            <a:spLocks noChangeArrowheads="1"/>
          </p:cNvSpPr>
          <p:nvPr/>
        </p:nvSpPr>
        <p:spPr bwMode="auto">
          <a:xfrm>
            <a:off x="4643438" y="3141663"/>
            <a:ext cx="1439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0" i="0" u="none" dirty="0" smtClean="0">
                <a:solidFill>
                  <a:schemeClr val="hlink"/>
                </a:solidFill>
                <a:latin typeface="Tahoma" pitchFamily="34" charset="0"/>
              </a:rPr>
              <a:t>event</a:t>
            </a:r>
            <a:endParaRPr lang="en-US" b="0" i="0" u="none" dirty="0">
              <a:solidFill>
                <a:schemeClr val="hlink"/>
              </a:solidFill>
              <a:latin typeface="Tahoma" pitchFamily="34" charset="0"/>
            </a:endParaRPr>
          </a:p>
        </p:txBody>
      </p:sp>
      <p:sp>
        <p:nvSpPr>
          <p:cNvPr id="201758" name="Text Box 30"/>
          <p:cNvSpPr txBox="1">
            <a:spLocks noChangeArrowheads="1"/>
          </p:cNvSpPr>
          <p:nvPr/>
        </p:nvSpPr>
        <p:spPr bwMode="auto">
          <a:xfrm>
            <a:off x="4572000" y="4581525"/>
            <a:ext cx="1219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b="0" i="0" u="none" dirty="0" smtClean="0">
                <a:solidFill>
                  <a:schemeClr val="hlink"/>
                </a:solidFill>
                <a:latin typeface="Tahoma" pitchFamily="34" charset="0"/>
              </a:rPr>
              <a:t>transition</a:t>
            </a:r>
            <a:endParaRPr lang="en-US" b="0" i="0" u="none" dirty="0">
              <a:solidFill>
                <a:schemeClr val="hlink"/>
              </a:solidFill>
              <a:latin typeface="Tahoma" pitchFamily="34" charset="0"/>
            </a:endParaRPr>
          </a:p>
        </p:txBody>
      </p:sp>
      <p:sp>
        <p:nvSpPr>
          <p:cNvPr id="201759" name="Text Box 31"/>
          <p:cNvSpPr txBox="1">
            <a:spLocks noChangeArrowheads="1"/>
          </p:cNvSpPr>
          <p:nvPr/>
        </p:nvSpPr>
        <p:spPr bwMode="auto">
          <a:xfrm>
            <a:off x="1619250" y="4508500"/>
            <a:ext cx="11525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0" i="0" u="none" dirty="0" smtClean="0">
                <a:solidFill>
                  <a:schemeClr val="hlink"/>
                </a:solidFill>
                <a:latin typeface="Tahoma" pitchFamily="34" charset="0"/>
              </a:rPr>
              <a:t>condition</a:t>
            </a:r>
            <a:endParaRPr lang="en-US" b="0" i="0" u="none" dirty="0">
              <a:solidFill>
                <a:schemeClr val="hlink"/>
              </a:solidFill>
              <a:latin typeface="Tahoma" pitchFamily="34" charset="0"/>
            </a:endParaRPr>
          </a:p>
        </p:txBody>
      </p:sp>
      <p:sp>
        <p:nvSpPr>
          <p:cNvPr id="201760" name="Line 32"/>
          <p:cNvSpPr>
            <a:spLocks noChangeShapeType="1"/>
          </p:cNvSpPr>
          <p:nvPr/>
        </p:nvSpPr>
        <p:spPr bwMode="auto">
          <a:xfrm flipV="1">
            <a:off x="2411413" y="4076700"/>
            <a:ext cx="576262" cy="576263"/>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Tree>
    <p:extLst>
      <p:ext uri="{BB962C8B-B14F-4D97-AF65-F5344CB8AC3E}">
        <p14:creationId xmlns:p14="http://schemas.microsoft.com/office/powerpoint/2010/main" val="4136354015"/>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01753"/>
                                        </p:tgtEl>
                                        <p:attrNameLst>
                                          <p:attrName>style.visibility</p:attrName>
                                        </p:attrNameLst>
                                      </p:cBhvr>
                                      <p:to>
                                        <p:strVal val="visible"/>
                                      </p:to>
                                    </p:set>
                                    <p:animEffect transition="in" filter="blinds(horizontal)">
                                      <p:cBhvr>
                                        <p:cTn id="7" dur="500"/>
                                        <p:tgtEl>
                                          <p:spTgt spid="201753"/>
                                        </p:tgtEl>
                                      </p:cBhvr>
                                    </p:animEffect>
                                  </p:childTnLst>
                                </p:cTn>
                              </p:par>
                            </p:childTnLst>
                          </p:cTn>
                        </p:par>
                        <p:par>
                          <p:cTn id="8" fill="hold" nodeType="afterGroup">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201756"/>
                                        </p:tgtEl>
                                        <p:attrNameLst>
                                          <p:attrName>style.visibility</p:attrName>
                                        </p:attrNameLst>
                                      </p:cBhvr>
                                      <p:to>
                                        <p:strVal val="visible"/>
                                      </p:to>
                                    </p:set>
                                    <p:animEffect transition="in" filter="blinds(horizontal)">
                                      <p:cBhvr>
                                        <p:cTn id="11" dur="500"/>
                                        <p:tgtEl>
                                          <p:spTgt spid="201756"/>
                                        </p:tgtEl>
                                      </p:cBhvr>
                                    </p:animEffect>
                                  </p:childTnLst>
                                </p:cTn>
                              </p:par>
                            </p:childTnLst>
                          </p:cTn>
                        </p:par>
                        <p:par>
                          <p:cTn id="12" fill="hold" nodeType="afterGroup">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201754"/>
                                        </p:tgtEl>
                                        <p:attrNameLst>
                                          <p:attrName>style.visibility</p:attrName>
                                        </p:attrNameLst>
                                      </p:cBhvr>
                                      <p:to>
                                        <p:strVal val="visible"/>
                                      </p:to>
                                    </p:set>
                                    <p:animEffect transition="in" filter="blinds(horizontal)">
                                      <p:cBhvr>
                                        <p:cTn id="15" dur="500"/>
                                        <p:tgtEl>
                                          <p:spTgt spid="201754"/>
                                        </p:tgtEl>
                                      </p:cBhvr>
                                    </p:animEffect>
                                  </p:childTnLst>
                                </p:cTn>
                              </p:par>
                            </p:childTnLst>
                          </p:cTn>
                        </p:par>
                        <p:par>
                          <p:cTn id="16" fill="hold" nodeType="afterGroup">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201757"/>
                                        </p:tgtEl>
                                        <p:attrNameLst>
                                          <p:attrName>style.visibility</p:attrName>
                                        </p:attrNameLst>
                                      </p:cBhvr>
                                      <p:to>
                                        <p:strVal val="visible"/>
                                      </p:to>
                                    </p:set>
                                    <p:animEffect transition="in" filter="blinds(horizontal)">
                                      <p:cBhvr>
                                        <p:cTn id="19" dur="500"/>
                                        <p:tgtEl>
                                          <p:spTgt spid="201757"/>
                                        </p:tgtEl>
                                      </p:cBhvr>
                                    </p:animEffect>
                                  </p:childTnLst>
                                </p:cTn>
                              </p:par>
                            </p:childTnLst>
                          </p:cTn>
                        </p:par>
                        <p:par>
                          <p:cTn id="20" fill="hold" nodeType="afterGroup">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201755"/>
                                        </p:tgtEl>
                                        <p:attrNameLst>
                                          <p:attrName>style.visibility</p:attrName>
                                        </p:attrNameLst>
                                      </p:cBhvr>
                                      <p:to>
                                        <p:strVal val="visible"/>
                                      </p:to>
                                    </p:set>
                                    <p:animEffect transition="in" filter="blinds(horizontal)">
                                      <p:cBhvr>
                                        <p:cTn id="23" dur="500"/>
                                        <p:tgtEl>
                                          <p:spTgt spid="201755"/>
                                        </p:tgtEl>
                                      </p:cBhvr>
                                    </p:animEffect>
                                  </p:childTnLst>
                                </p:cTn>
                              </p:par>
                            </p:childTnLst>
                          </p:cTn>
                        </p:par>
                        <p:par>
                          <p:cTn id="24" fill="hold" nodeType="afterGroup">
                            <p:stCondLst>
                              <p:cond delay="2500"/>
                            </p:stCondLst>
                            <p:childTnLst>
                              <p:par>
                                <p:cTn id="25" presetID="3" presetClass="entr" presetSubtype="10" fill="hold" grpId="0" nodeType="afterEffect">
                                  <p:stCondLst>
                                    <p:cond delay="0"/>
                                  </p:stCondLst>
                                  <p:childTnLst>
                                    <p:set>
                                      <p:cBhvr>
                                        <p:cTn id="26" dur="1" fill="hold">
                                          <p:stCondLst>
                                            <p:cond delay="0"/>
                                          </p:stCondLst>
                                        </p:cTn>
                                        <p:tgtEl>
                                          <p:spTgt spid="201758"/>
                                        </p:tgtEl>
                                        <p:attrNameLst>
                                          <p:attrName>style.visibility</p:attrName>
                                        </p:attrNameLst>
                                      </p:cBhvr>
                                      <p:to>
                                        <p:strVal val="visible"/>
                                      </p:to>
                                    </p:set>
                                    <p:animEffect transition="in" filter="blinds(horizontal)">
                                      <p:cBhvr>
                                        <p:cTn id="27" dur="500"/>
                                        <p:tgtEl>
                                          <p:spTgt spid="201758"/>
                                        </p:tgtEl>
                                      </p:cBhvr>
                                    </p:animEffect>
                                  </p:childTnLst>
                                </p:cTn>
                              </p:par>
                            </p:childTnLst>
                          </p:cTn>
                        </p:par>
                        <p:par>
                          <p:cTn id="28" fill="hold" nodeType="afterGroup">
                            <p:stCondLst>
                              <p:cond delay="3000"/>
                            </p:stCondLst>
                            <p:childTnLst>
                              <p:par>
                                <p:cTn id="29" presetID="3" presetClass="entr" presetSubtype="10" fill="hold" grpId="0" nodeType="afterEffect">
                                  <p:stCondLst>
                                    <p:cond delay="0"/>
                                  </p:stCondLst>
                                  <p:childTnLst>
                                    <p:set>
                                      <p:cBhvr>
                                        <p:cTn id="30" dur="1" fill="hold">
                                          <p:stCondLst>
                                            <p:cond delay="0"/>
                                          </p:stCondLst>
                                        </p:cTn>
                                        <p:tgtEl>
                                          <p:spTgt spid="201760"/>
                                        </p:tgtEl>
                                        <p:attrNameLst>
                                          <p:attrName>style.visibility</p:attrName>
                                        </p:attrNameLst>
                                      </p:cBhvr>
                                      <p:to>
                                        <p:strVal val="visible"/>
                                      </p:to>
                                    </p:set>
                                    <p:animEffect transition="in" filter="blinds(horizontal)">
                                      <p:cBhvr>
                                        <p:cTn id="31" dur="500"/>
                                        <p:tgtEl>
                                          <p:spTgt spid="201760"/>
                                        </p:tgtEl>
                                      </p:cBhvr>
                                    </p:animEffect>
                                  </p:childTnLst>
                                </p:cTn>
                              </p:par>
                            </p:childTnLst>
                          </p:cTn>
                        </p:par>
                        <p:par>
                          <p:cTn id="32" fill="hold" nodeType="afterGroup">
                            <p:stCondLst>
                              <p:cond delay="3500"/>
                            </p:stCondLst>
                            <p:childTnLst>
                              <p:par>
                                <p:cTn id="33" presetID="3" presetClass="entr" presetSubtype="10" fill="hold" grpId="0" nodeType="afterEffect">
                                  <p:stCondLst>
                                    <p:cond delay="0"/>
                                  </p:stCondLst>
                                  <p:childTnLst>
                                    <p:set>
                                      <p:cBhvr>
                                        <p:cTn id="34" dur="1" fill="hold">
                                          <p:stCondLst>
                                            <p:cond delay="0"/>
                                          </p:stCondLst>
                                        </p:cTn>
                                        <p:tgtEl>
                                          <p:spTgt spid="201759"/>
                                        </p:tgtEl>
                                        <p:attrNameLst>
                                          <p:attrName>style.visibility</p:attrName>
                                        </p:attrNameLst>
                                      </p:cBhvr>
                                      <p:to>
                                        <p:strVal val="visible"/>
                                      </p:to>
                                    </p:set>
                                    <p:animEffect transition="in" filter="blinds(horizontal)">
                                      <p:cBhvr>
                                        <p:cTn id="35" dur="500"/>
                                        <p:tgtEl>
                                          <p:spTgt spid="201759"/>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presetSubtype="0" fill="hold" nodeType="clickEffect">
                                  <p:stCondLst>
                                    <p:cond delay="0"/>
                                  </p:stCondLst>
                                  <p:childTnLst>
                                    <p:set>
                                      <p:cBhvr>
                                        <p:cTn id="39" dur="1" fill="hold">
                                          <p:stCondLst>
                                            <p:cond delay="0"/>
                                          </p:stCondLst>
                                        </p:cTn>
                                        <p:tgtEl>
                                          <p:spTgt spid="201747"/>
                                        </p:tgtEl>
                                        <p:attrNameLst>
                                          <p:attrName>style.visibility</p:attrName>
                                        </p:attrNameLst>
                                      </p:cBhvr>
                                      <p:to>
                                        <p:strVal val="visible"/>
                                      </p:to>
                                    </p:set>
                                    <p:animEffect transition="in" filter="fade">
                                      <p:cBhvr>
                                        <p:cTn id="40" dur="500"/>
                                        <p:tgtEl>
                                          <p:spTgt spid="201747"/>
                                        </p:tgtEl>
                                      </p:cBhvr>
                                    </p:animEffect>
                                  </p:childTnLst>
                                </p:cTn>
                              </p:par>
                            </p:childTnLst>
                          </p:cTn>
                        </p:par>
                        <p:par>
                          <p:cTn id="41" fill="hold" nodeType="afterGroup">
                            <p:stCondLst>
                              <p:cond delay="500"/>
                            </p:stCondLst>
                            <p:childTnLst>
                              <p:par>
                                <p:cTn id="42" presetID="3" presetClass="entr" presetSubtype="10" fill="hold" grpId="0" nodeType="afterEffect">
                                  <p:stCondLst>
                                    <p:cond delay="0"/>
                                  </p:stCondLst>
                                  <p:childTnLst>
                                    <p:set>
                                      <p:cBhvr>
                                        <p:cTn id="43" dur="1" fill="hold">
                                          <p:stCondLst>
                                            <p:cond delay="0"/>
                                          </p:stCondLst>
                                        </p:cTn>
                                        <p:tgtEl>
                                          <p:spTgt spid="201752"/>
                                        </p:tgtEl>
                                        <p:attrNameLst>
                                          <p:attrName>style.visibility</p:attrName>
                                        </p:attrNameLst>
                                      </p:cBhvr>
                                      <p:to>
                                        <p:strVal val="visible"/>
                                      </p:to>
                                    </p:set>
                                    <p:animEffect transition="in" filter="blinds(horizontal)">
                                      <p:cBhvr>
                                        <p:cTn id="44" dur="500"/>
                                        <p:tgtEl>
                                          <p:spTgt spid="201752"/>
                                        </p:tgtEl>
                                      </p:cBhvr>
                                    </p:animEffect>
                                  </p:childTnLst>
                                </p:cTn>
                              </p:par>
                            </p:childTnLst>
                          </p:cTn>
                        </p:par>
                        <p:par>
                          <p:cTn id="45" fill="hold" nodeType="afterGroup">
                            <p:stCondLst>
                              <p:cond delay="1000"/>
                            </p:stCondLst>
                            <p:childTnLst>
                              <p:par>
                                <p:cTn id="46" presetID="3" presetClass="entr" presetSubtype="10" fill="hold" grpId="0" nodeType="afterEffect">
                                  <p:stCondLst>
                                    <p:cond delay="0"/>
                                  </p:stCondLst>
                                  <p:childTnLst>
                                    <p:set>
                                      <p:cBhvr>
                                        <p:cTn id="47" dur="1" fill="hold">
                                          <p:stCondLst>
                                            <p:cond delay="0"/>
                                          </p:stCondLst>
                                        </p:cTn>
                                        <p:tgtEl>
                                          <p:spTgt spid="201749"/>
                                        </p:tgtEl>
                                        <p:attrNameLst>
                                          <p:attrName>style.visibility</p:attrName>
                                        </p:attrNameLst>
                                      </p:cBhvr>
                                      <p:to>
                                        <p:strVal val="visible"/>
                                      </p:to>
                                    </p:set>
                                    <p:animEffect transition="in" filter="blinds(horizontal)">
                                      <p:cBhvr>
                                        <p:cTn id="48" dur="500"/>
                                        <p:tgtEl>
                                          <p:spTgt spid="201749"/>
                                        </p:tgtEl>
                                      </p:cBhvr>
                                    </p:animEffect>
                                  </p:childTnLst>
                                </p:cTn>
                              </p:par>
                            </p:childTnLst>
                          </p:cTn>
                        </p:par>
                        <p:par>
                          <p:cTn id="49" fill="hold" nodeType="afterGroup">
                            <p:stCondLst>
                              <p:cond delay="1500"/>
                            </p:stCondLst>
                            <p:childTnLst>
                              <p:par>
                                <p:cTn id="50" presetID="10" presetClass="entr" presetSubtype="0" fill="hold" nodeType="afterEffect">
                                  <p:stCondLst>
                                    <p:cond delay="0"/>
                                  </p:stCondLst>
                                  <p:childTnLst>
                                    <p:set>
                                      <p:cBhvr>
                                        <p:cTn id="51" dur="1" fill="hold">
                                          <p:stCondLst>
                                            <p:cond delay="0"/>
                                          </p:stCondLst>
                                        </p:cTn>
                                        <p:tgtEl>
                                          <p:spTgt spid="201748"/>
                                        </p:tgtEl>
                                        <p:attrNameLst>
                                          <p:attrName>style.visibility</p:attrName>
                                        </p:attrNameLst>
                                      </p:cBhvr>
                                      <p:to>
                                        <p:strVal val="visible"/>
                                      </p:to>
                                    </p:set>
                                    <p:animEffect transition="in" filter="fade">
                                      <p:cBhvr>
                                        <p:cTn id="52" dur="2000"/>
                                        <p:tgtEl>
                                          <p:spTgt spid="201748"/>
                                        </p:tgtEl>
                                      </p:cBhvr>
                                    </p:animEffect>
                                  </p:childTnLst>
                                </p:cTn>
                              </p:par>
                            </p:childTnLst>
                          </p:cTn>
                        </p:par>
                        <p:par>
                          <p:cTn id="53" fill="hold" nodeType="afterGroup">
                            <p:stCondLst>
                              <p:cond delay="3500"/>
                            </p:stCondLst>
                            <p:childTnLst>
                              <p:par>
                                <p:cTn id="54" presetID="3" presetClass="entr" presetSubtype="10" fill="hold" grpId="0" nodeType="afterEffect">
                                  <p:stCondLst>
                                    <p:cond delay="0"/>
                                  </p:stCondLst>
                                  <p:childTnLst>
                                    <p:set>
                                      <p:cBhvr>
                                        <p:cTn id="55" dur="1" fill="hold">
                                          <p:stCondLst>
                                            <p:cond delay="0"/>
                                          </p:stCondLst>
                                        </p:cTn>
                                        <p:tgtEl>
                                          <p:spTgt spid="201751"/>
                                        </p:tgtEl>
                                        <p:attrNameLst>
                                          <p:attrName>style.visibility</p:attrName>
                                        </p:attrNameLst>
                                      </p:cBhvr>
                                      <p:to>
                                        <p:strVal val="visible"/>
                                      </p:to>
                                    </p:set>
                                    <p:animEffect transition="in" filter="blinds(horizontal)">
                                      <p:cBhvr>
                                        <p:cTn id="56" dur="500"/>
                                        <p:tgtEl>
                                          <p:spTgt spid="201751"/>
                                        </p:tgtEl>
                                      </p:cBhvr>
                                    </p:animEffect>
                                  </p:childTnLst>
                                </p:cTn>
                              </p:par>
                            </p:childTnLst>
                          </p:cTn>
                        </p:par>
                        <p:par>
                          <p:cTn id="57" fill="hold" nodeType="afterGroup">
                            <p:stCondLst>
                              <p:cond delay="4000"/>
                            </p:stCondLst>
                            <p:childTnLst>
                              <p:par>
                                <p:cTn id="58" presetID="3" presetClass="entr" presetSubtype="10" fill="hold" grpId="0" nodeType="afterEffect">
                                  <p:stCondLst>
                                    <p:cond delay="0"/>
                                  </p:stCondLst>
                                  <p:childTnLst>
                                    <p:set>
                                      <p:cBhvr>
                                        <p:cTn id="59" dur="1" fill="hold">
                                          <p:stCondLst>
                                            <p:cond delay="0"/>
                                          </p:stCondLst>
                                        </p:cTn>
                                        <p:tgtEl>
                                          <p:spTgt spid="201750"/>
                                        </p:tgtEl>
                                        <p:attrNameLst>
                                          <p:attrName>style.visibility</p:attrName>
                                        </p:attrNameLst>
                                      </p:cBhvr>
                                      <p:to>
                                        <p:strVal val="visible"/>
                                      </p:to>
                                    </p:set>
                                    <p:animEffect transition="in" filter="blinds(horizontal)">
                                      <p:cBhvr>
                                        <p:cTn id="60" dur="500"/>
                                        <p:tgtEl>
                                          <p:spTgt spid="2017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49" grpId="0"/>
      <p:bldP spid="201750" grpId="0"/>
      <p:bldP spid="201751" grpId="0" animBg="1"/>
      <p:bldP spid="201752" grpId="0" animBg="1"/>
      <p:bldP spid="201753" grpId="0" animBg="1"/>
      <p:bldP spid="201754" grpId="0" animBg="1"/>
      <p:bldP spid="201755" grpId="0" animBg="1"/>
      <p:bldP spid="201756" grpId="0"/>
      <p:bldP spid="201757" grpId="0"/>
      <p:bldP spid="201758" grpId="0"/>
      <p:bldP spid="201759" grpId="0"/>
      <p:bldP spid="201760"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normAutofit/>
          </a:bodyPr>
          <a:lstStyle/>
          <a:p>
            <a:r>
              <a:rPr lang="en-US" sz="3200" dirty="0"/>
              <a:t>Dialog specification notation classification</a:t>
            </a:r>
          </a:p>
        </p:txBody>
      </p:sp>
      <p:sp>
        <p:nvSpPr>
          <p:cNvPr id="124931" name="Rectangle 3"/>
          <p:cNvSpPr>
            <a:spLocks noGrp="1" noChangeArrowheads="1"/>
          </p:cNvSpPr>
          <p:nvPr>
            <p:ph type="body" idx="1"/>
          </p:nvPr>
        </p:nvSpPr>
        <p:spPr/>
        <p:txBody>
          <a:bodyPr/>
          <a:lstStyle/>
          <a:p>
            <a:pPr lvl="1">
              <a:lnSpc>
                <a:spcPct val="140000"/>
              </a:lnSpc>
            </a:pPr>
            <a:r>
              <a:rPr lang="en-US" dirty="0">
                <a:solidFill>
                  <a:schemeClr val="bg1">
                    <a:lumMod val="75000"/>
                  </a:schemeClr>
                </a:solidFill>
              </a:rPr>
              <a:t>Single-threaded dialog</a:t>
            </a:r>
          </a:p>
          <a:p>
            <a:pPr lvl="2">
              <a:lnSpc>
                <a:spcPct val="140000"/>
              </a:lnSpc>
            </a:pPr>
            <a:r>
              <a:rPr lang="en-US" dirty="0">
                <a:solidFill>
                  <a:schemeClr val="bg1">
                    <a:lumMod val="75000"/>
                  </a:schemeClr>
                </a:solidFill>
              </a:rPr>
              <a:t>Transition networks, CIG </a:t>
            </a:r>
            <a:r>
              <a:rPr lang="en-US" dirty="0">
                <a:solidFill>
                  <a:schemeClr val="bg2"/>
                </a:solidFill>
              </a:rPr>
              <a:t>context</a:t>
            </a:r>
          </a:p>
          <a:p>
            <a:pPr lvl="1">
              <a:lnSpc>
                <a:spcPct val="140000"/>
              </a:lnSpc>
            </a:pPr>
            <a:r>
              <a:rPr lang="en-US" dirty="0">
                <a:solidFill>
                  <a:schemeClr val="bg1">
                    <a:lumMod val="75000"/>
                  </a:schemeClr>
                </a:solidFill>
              </a:rPr>
              <a:t>Multi-threaded dialog notations</a:t>
            </a:r>
          </a:p>
          <a:p>
            <a:pPr lvl="2">
              <a:lnSpc>
                <a:spcPct val="140000"/>
              </a:lnSpc>
            </a:pPr>
            <a:r>
              <a:rPr lang="en-US" dirty="0">
                <a:solidFill>
                  <a:schemeClr val="bg1">
                    <a:lumMod val="75000"/>
                  </a:schemeClr>
                </a:solidFill>
              </a:rPr>
              <a:t>Events, </a:t>
            </a:r>
            <a:r>
              <a:rPr lang="en-US" dirty="0" err="1">
                <a:solidFill>
                  <a:schemeClr val="bg1">
                    <a:lumMod val="75000"/>
                  </a:schemeClr>
                </a:solidFill>
              </a:rPr>
              <a:t>statecharts</a:t>
            </a:r>
            <a:endParaRPr lang="en-US" dirty="0">
              <a:solidFill>
                <a:schemeClr val="bg1">
                  <a:lumMod val="75000"/>
                </a:schemeClr>
              </a:solidFill>
            </a:endParaRPr>
          </a:p>
          <a:p>
            <a:pPr lvl="1">
              <a:lnSpc>
                <a:spcPct val="140000"/>
              </a:lnSpc>
            </a:pPr>
            <a:r>
              <a:rPr lang="en-US" dirty="0">
                <a:solidFill>
                  <a:schemeClr val="tx1">
                    <a:lumMod val="50000"/>
                    <a:lumOff val="50000"/>
                  </a:schemeClr>
                </a:solidFill>
              </a:rPr>
              <a:t>Concurrent dialog </a:t>
            </a:r>
          </a:p>
          <a:p>
            <a:pPr lvl="2">
              <a:lnSpc>
                <a:spcPct val="140000"/>
              </a:lnSpc>
            </a:pPr>
            <a:r>
              <a:rPr lang="en-US" dirty="0">
                <a:solidFill>
                  <a:schemeClr val="tx1">
                    <a:lumMod val="50000"/>
                    <a:lumOff val="50000"/>
                  </a:schemeClr>
                </a:solidFill>
              </a:rPr>
              <a:t>Process algebra, Petri nets</a:t>
            </a:r>
          </a:p>
          <a:p>
            <a:pPr>
              <a:buFontTx/>
              <a:buNone/>
            </a:pPr>
            <a:endParaRPr lang="en-US" dirty="0">
              <a:solidFill>
                <a:schemeClr val="hlink"/>
              </a:solidFill>
            </a:endParaRPr>
          </a:p>
          <a:p>
            <a:endParaRPr lang="en-US" dirty="0"/>
          </a:p>
        </p:txBody>
      </p:sp>
    </p:spTree>
    <p:extLst>
      <p:ext uri="{BB962C8B-B14F-4D97-AF65-F5344CB8AC3E}">
        <p14:creationId xmlns:p14="http://schemas.microsoft.com/office/powerpoint/2010/main" val="6345990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Seeheim</a:t>
            </a:r>
            <a:r>
              <a:rPr lang="en-US" dirty="0" smtClean="0"/>
              <a:t> Model</a:t>
            </a:r>
            <a:endParaRPr lang="ro-RO" dirty="0"/>
          </a:p>
        </p:txBody>
      </p:sp>
      <p:sp>
        <p:nvSpPr>
          <p:cNvPr id="3" name="Content Placeholder 2"/>
          <p:cNvSpPr>
            <a:spLocks noGrp="1"/>
          </p:cNvSpPr>
          <p:nvPr>
            <p:ph idx="1"/>
          </p:nvPr>
        </p:nvSpPr>
        <p:spPr/>
        <p:txBody>
          <a:bodyPr>
            <a:normAutofit lnSpcReduction="10000"/>
          </a:bodyPr>
          <a:lstStyle/>
          <a:p>
            <a:r>
              <a:rPr lang="en-US" dirty="0"/>
              <a:t>This conceptualization of the user interface does not include the application </a:t>
            </a:r>
            <a:r>
              <a:rPr lang="en-US" dirty="0" smtClean="0"/>
              <a:t>semantics (functionality). </a:t>
            </a:r>
          </a:p>
          <a:p>
            <a:endParaRPr lang="en-US" dirty="0" smtClean="0"/>
          </a:p>
          <a:p>
            <a:r>
              <a:rPr lang="en-US" dirty="0" smtClean="0"/>
              <a:t>the </a:t>
            </a:r>
            <a:r>
              <a:rPr lang="en-US" dirty="0"/>
              <a:t>tasks the user can ask the machine to perform are located </a:t>
            </a:r>
            <a:r>
              <a:rPr lang="en-US" dirty="0" smtClean="0"/>
              <a:t>in another </a:t>
            </a:r>
            <a:r>
              <a:rPr lang="en-US" dirty="0"/>
              <a:t>layer, the </a:t>
            </a:r>
            <a:r>
              <a:rPr lang="en-US" u="sng" dirty="0"/>
              <a:t>application </a:t>
            </a:r>
            <a:r>
              <a:rPr lang="en-US" u="sng" dirty="0" smtClean="0"/>
              <a:t>interface</a:t>
            </a:r>
          </a:p>
          <a:p>
            <a:endParaRPr lang="en-US" dirty="0" smtClean="0"/>
          </a:p>
          <a:p>
            <a:r>
              <a:rPr lang="en-US" dirty="0" smtClean="0"/>
              <a:t>Advantages:</a:t>
            </a:r>
          </a:p>
          <a:p>
            <a:pPr lvl="1"/>
            <a:r>
              <a:rPr lang="en-US" dirty="0"/>
              <a:t>we may provide </a:t>
            </a:r>
            <a:r>
              <a:rPr lang="en-US" dirty="0" smtClean="0"/>
              <a:t>the same </a:t>
            </a:r>
            <a:r>
              <a:rPr lang="en-US" dirty="0"/>
              <a:t>outer layer to different </a:t>
            </a:r>
            <a:r>
              <a:rPr lang="en-US" dirty="0" smtClean="0"/>
              <a:t>applications ( we </a:t>
            </a:r>
            <a:r>
              <a:rPr lang="en-US" dirty="0"/>
              <a:t>may apply the same look and feel to a text </a:t>
            </a:r>
            <a:r>
              <a:rPr lang="en-US" dirty="0" smtClean="0"/>
              <a:t>editor, a spreadsheet, </a:t>
            </a:r>
            <a:r>
              <a:rPr lang="en-US" dirty="0" err="1" smtClean="0"/>
              <a:t>etc</a:t>
            </a:r>
            <a:r>
              <a:rPr lang="en-US" dirty="0"/>
              <a:t> </a:t>
            </a:r>
            <a:r>
              <a:rPr lang="en-US" dirty="0" smtClean="0"/>
              <a:t>- the </a:t>
            </a:r>
            <a:r>
              <a:rPr lang="en-US" dirty="0"/>
              <a:t>user need not learn </a:t>
            </a:r>
            <a:r>
              <a:rPr lang="en-US" dirty="0" smtClean="0"/>
              <a:t>different dialog </a:t>
            </a:r>
            <a:r>
              <a:rPr lang="en-US" dirty="0"/>
              <a:t>languages for different </a:t>
            </a:r>
            <a:r>
              <a:rPr lang="en-US" dirty="0" smtClean="0"/>
              <a:t>applications)</a:t>
            </a:r>
          </a:p>
          <a:p>
            <a:pPr lvl="1"/>
            <a:r>
              <a:rPr lang="en-US" dirty="0" smtClean="0"/>
              <a:t> </a:t>
            </a:r>
            <a:r>
              <a:rPr lang="en-US" dirty="0"/>
              <a:t>we may provide a single application to </a:t>
            </a:r>
            <a:r>
              <a:rPr lang="en-US" dirty="0" smtClean="0"/>
              <a:t>be implemented </a:t>
            </a:r>
            <a:r>
              <a:rPr lang="en-US" dirty="0"/>
              <a:t>behind different outer layers, so as to </a:t>
            </a:r>
            <a:r>
              <a:rPr lang="en-US" dirty="0" smtClean="0"/>
              <a:t>allow </a:t>
            </a:r>
            <a:r>
              <a:rPr lang="en-US" dirty="0"/>
              <a:t>different companies to adopt the </a:t>
            </a:r>
            <a:r>
              <a:rPr lang="en-US" dirty="0" smtClean="0"/>
              <a:t>same application </a:t>
            </a:r>
            <a:r>
              <a:rPr lang="en-US" dirty="0"/>
              <a:t>with their own corporate interface style.</a:t>
            </a:r>
            <a:endParaRPr lang="ro-RO" dirty="0"/>
          </a:p>
        </p:txBody>
      </p:sp>
    </p:spTree>
    <p:extLst>
      <p:ext uri="{BB962C8B-B14F-4D97-AF65-F5344CB8AC3E}">
        <p14:creationId xmlns:p14="http://schemas.microsoft.com/office/powerpoint/2010/main" val="170249112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dirty="0" smtClean="0"/>
              <a:t>Process algebra</a:t>
            </a:r>
            <a:endParaRPr lang="en-US" dirty="0"/>
          </a:p>
        </p:txBody>
      </p:sp>
      <p:sp>
        <p:nvSpPr>
          <p:cNvPr id="59395" name="Rectangle 3"/>
          <p:cNvSpPr>
            <a:spLocks noGrp="1" noChangeArrowheads="1"/>
          </p:cNvSpPr>
          <p:nvPr>
            <p:ph type="body" idx="1"/>
          </p:nvPr>
        </p:nvSpPr>
        <p:spPr>
          <a:xfrm>
            <a:off x="900113" y="1557338"/>
            <a:ext cx="7772400" cy="4114800"/>
          </a:xfrm>
        </p:spPr>
        <p:txBody>
          <a:bodyPr/>
          <a:lstStyle/>
          <a:p>
            <a:pPr>
              <a:lnSpc>
                <a:spcPct val="90000"/>
              </a:lnSpc>
            </a:pPr>
            <a:r>
              <a:rPr lang="en-US" sz="2000" dirty="0"/>
              <a:t>Agent = </a:t>
            </a:r>
            <a:r>
              <a:rPr lang="en-US" sz="2000" dirty="0" smtClean="0"/>
              <a:t>entity that models </a:t>
            </a:r>
            <a:r>
              <a:rPr lang="fr-FR" sz="2000" dirty="0" smtClean="0"/>
              <a:t>and </a:t>
            </a:r>
            <a:r>
              <a:rPr lang="fr-FR" sz="2000" dirty="0" err="1" smtClean="0"/>
              <a:t>describes</a:t>
            </a:r>
            <a:r>
              <a:rPr lang="fr-FR" sz="2000" dirty="0" smtClean="0"/>
              <a:t> a </a:t>
            </a:r>
            <a:r>
              <a:rPr lang="fr-FR" sz="2000" dirty="0" err="1" smtClean="0"/>
              <a:t>specific</a:t>
            </a:r>
            <a:r>
              <a:rPr lang="fr-FR" sz="2000" dirty="0" smtClean="0"/>
              <a:t> part of a system</a:t>
            </a:r>
            <a:endParaRPr lang="fr-FR" sz="2000" dirty="0"/>
          </a:p>
          <a:p>
            <a:pPr lvl="1">
              <a:lnSpc>
                <a:spcPct val="90000"/>
              </a:lnSpc>
            </a:pPr>
            <a:r>
              <a:rPr lang="en-US" sz="2000" dirty="0" smtClean="0"/>
              <a:t>Internal actions</a:t>
            </a:r>
            <a:endParaRPr lang="en-US" sz="2000" dirty="0"/>
          </a:p>
          <a:p>
            <a:pPr lvl="1">
              <a:lnSpc>
                <a:spcPct val="90000"/>
              </a:lnSpc>
            </a:pPr>
            <a:r>
              <a:rPr lang="en-US" sz="2000" dirty="0" smtClean="0"/>
              <a:t>Communication actions</a:t>
            </a:r>
            <a:endParaRPr lang="en-US" sz="2000" dirty="0"/>
          </a:p>
          <a:p>
            <a:pPr>
              <a:lnSpc>
                <a:spcPct val="90000"/>
              </a:lnSpc>
            </a:pPr>
            <a:r>
              <a:rPr lang="en-US" sz="2000" i="1" dirty="0">
                <a:latin typeface="Monotype Corsiva" pitchFamily="66" charset="0"/>
              </a:rPr>
              <a:t>P</a:t>
            </a:r>
            <a:r>
              <a:rPr lang="en-US" sz="2000" dirty="0"/>
              <a:t> – </a:t>
            </a:r>
            <a:r>
              <a:rPr lang="en-US" sz="2000" dirty="0" smtClean="0"/>
              <a:t>set of agents, denoted by </a:t>
            </a:r>
            <a:r>
              <a:rPr lang="en-US" sz="2000" dirty="0"/>
              <a:t>P, Q, R</a:t>
            </a:r>
          </a:p>
          <a:p>
            <a:pPr>
              <a:lnSpc>
                <a:spcPct val="90000"/>
              </a:lnSpc>
            </a:pPr>
            <a:r>
              <a:rPr lang="fr-FR" sz="2000" i="1" dirty="0">
                <a:latin typeface="Monotype Corsiva" pitchFamily="66" charset="0"/>
              </a:rPr>
              <a:t>X</a:t>
            </a:r>
            <a:r>
              <a:rPr lang="fr-FR" sz="2000" dirty="0"/>
              <a:t> </a:t>
            </a:r>
            <a:r>
              <a:rPr lang="fr-FR" sz="2000" dirty="0" smtClean="0"/>
              <a:t>– set of agent variables, </a:t>
            </a:r>
            <a:r>
              <a:rPr lang="fr-FR" sz="2000" dirty="0" err="1" smtClean="0"/>
              <a:t>denoted</a:t>
            </a:r>
            <a:r>
              <a:rPr lang="fr-FR" sz="2000" dirty="0" smtClean="0"/>
              <a:t> by </a:t>
            </a:r>
            <a:r>
              <a:rPr lang="fr-FR" sz="2000" dirty="0"/>
              <a:t>x, y;</a:t>
            </a:r>
          </a:p>
          <a:p>
            <a:pPr>
              <a:lnSpc>
                <a:spcPct val="90000"/>
              </a:lnSpc>
            </a:pPr>
            <a:r>
              <a:rPr lang="fr-FR" sz="2000" i="1" dirty="0">
                <a:latin typeface="Monotype Corsiva" pitchFamily="66" charset="0"/>
              </a:rPr>
              <a:t>N </a:t>
            </a:r>
            <a:r>
              <a:rPr lang="fr-FR" sz="2000" dirty="0"/>
              <a:t>-  </a:t>
            </a:r>
            <a:r>
              <a:rPr lang="fr-FR" sz="2000" dirty="0" smtClean="0"/>
              <a:t>set of communication </a:t>
            </a:r>
            <a:r>
              <a:rPr lang="fr-FR" sz="2000" dirty="0" err="1" smtClean="0"/>
              <a:t>channels</a:t>
            </a:r>
            <a:r>
              <a:rPr lang="fr-FR" sz="2000" dirty="0" smtClean="0"/>
              <a:t> </a:t>
            </a:r>
            <a:r>
              <a:rPr lang="fr-FR" sz="2000" dirty="0" err="1" smtClean="0"/>
              <a:t>names</a:t>
            </a:r>
            <a:r>
              <a:rPr lang="fr-FR" sz="2000" dirty="0" smtClean="0"/>
              <a:t> </a:t>
            </a:r>
            <a:r>
              <a:rPr lang="fr-FR" sz="2000" dirty="0"/>
              <a:t>(a, b, c) ;</a:t>
            </a:r>
          </a:p>
          <a:p>
            <a:pPr>
              <a:lnSpc>
                <a:spcPct val="90000"/>
              </a:lnSpc>
            </a:pPr>
            <a:r>
              <a:rPr lang="fr-FR" sz="2000" i="1" dirty="0">
                <a:latin typeface="Monotype Corsiva" pitchFamily="66" charset="0"/>
              </a:rPr>
              <a:t>L</a:t>
            </a:r>
            <a:r>
              <a:rPr lang="fr-FR" sz="2000" dirty="0"/>
              <a:t> </a:t>
            </a:r>
            <a:r>
              <a:rPr lang="fr-FR" sz="2000" dirty="0" smtClean="0"/>
              <a:t>– set of communication </a:t>
            </a:r>
            <a:r>
              <a:rPr lang="fr-FR" sz="2000" dirty="0" err="1" smtClean="0"/>
              <a:t>channels</a:t>
            </a:r>
            <a:r>
              <a:rPr lang="fr-FR" sz="2000" dirty="0" smtClean="0"/>
              <a:t> labels</a:t>
            </a:r>
            <a:r>
              <a:rPr lang="fr-FR" sz="2000" dirty="0"/>
              <a:t> ;</a:t>
            </a:r>
            <a:r>
              <a:rPr lang="fr-FR" sz="2000" i="1" dirty="0">
                <a:latin typeface="Monotype Corsiva" pitchFamily="66" charset="0"/>
              </a:rPr>
              <a:t> L</a:t>
            </a:r>
            <a:r>
              <a:rPr lang="fr-FR" sz="2000" dirty="0"/>
              <a:t> ={</a:t>
            </a:r>
            <a:r>
              <a:rPr lang="fr-FR" sz="2000" dirty="0" err="1"/>
              <a:t>a,ā</a:t>
            </a:r>
            <a:r>
              <a:rPr lang="fr-FR" sz="2000" dirty="0"/>
              <a:t> | a </a:t>
            </a:r>
            <a:r>
              <a:rPr lang="fr-FR" sz="2000" dirty="0">
                <a:sym typeface="Symbol" pitchFamily="18" charset="2"/>
              </a:rPr>
              <a:t></a:t>
            </a:r>
            <a:r>
              <a:rPr lang="fr-FR" sz="2000" i="1" dirty="0">
                <a:latin typeface="Monotype Corsiva" pitchFamily="66" charset="0"/>
              </a:rPr>
              <a:t>N</a:t>
            </a:r>
            <a:r>
              <a:rPr lang="fr-FR" sz="2000" dirty="0"/>
              <a:t>} </a:t>
            </a:r>
            <a:r>
              <a:rPr lang="en-US" sz="2000" dirty="0"/>
              <a:t> </a:t>
            </a:r>
          </a:p>
          <a:p>
            <a:pPr>
              <a:lnSpc>
                <a:spcPct val="90000"/>
              </a:lnSpc>
            </a:pPr>
            <a:r>
              <a:rPr lang="en-US" sz="2000" dirty="0" smtClean="0"/>
              <a:t>Inactive agent </a:t>
            </a:r>
            <a:r>
              <a:rPr lang="en-US" sz="2000" dirty="0"/>
              <a:t>0 – </a:t>
            </a:r>
            <a:r>
              <a:rPr lang="en-US" sz="2000" dirty="0" smtClean="0"/>
              <a:t>completed process</a:t>
            </a:r>
            <a:endParaRPr lang="en-US" sz="2000" dirty="0"/>
          </a:p>
          <a:p>
            <a:pPr algn="just">
              <a:lnSpc>
                <a:spcPct val="90000"/>
              </a:lnSpc>
            </a:pPr>
            <a:r>
              <a:rPr lang="en-US" sz="2000" dirty="0" smtClean="0"/>
              <a:t>Prefix operator </a:t>
            </a:r>
            <a:r>
              <a:rPr lang="en-US" sz="2000" dirty="0"/>
              <a:t>“.”: </a:t>
            </a:r>
            <a:r>
              <a:rPr lang="fr-FR" sz="2000" dirty="0">
                <a:sym typeface="Symbol" pitchFamily="18" charset="2"/>
              </a:rPr>
              <a:t></a:t>
            </a:r>
            <a:r>
              <a:rPr lang="fr-FR" sz="2000" dirty="0"/>
              <a:t>.P </a:t>
            </a:r>
          </a:p>
          <a:p>
            <a:pPr>
              <a:lnSpc>
                <a:spcPct val="90000"/>
              </a:lnSpc>
            </a:pPr>
            <a:r>
              <a:rPr lang="en-US" sz="2000" dirty="0" smtClean="0"/>
              <a:t>transition relation</a:t>
            </a:r>
            <a:endParaRPr lang="en-US" sz="2000" dirty="0"/>
          </a:p>
        </p:txBody>
      </p:sp>
      <p:sp>
        <p:nvSpPr>
          <p:cNvPr id="59397"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o-RO"/>
          </a:p>
        </p:txBody>
      </p:sp>
      <p:graphicFrame>
        <p:nvGraphicFramePr>
          <p:cNvPr id="59396" name="Object 4"/>
          <p:cNvGraphicFramePr>
            <a:graphicFrameLocks noChangeAspect="1"/>
          </p:cNvGraphicFramePr>
          <p:nvPr/>
        </p:nvGraphicFramePr>
        <p:xfrm>
          <a:off x="4859338" y="5013325"/>
          <a:ext cx="936625" cy="533400"/>
        </p:xfrm>
        <a:graphic>
          <a:graphicData uri="http://schemas.openxmlformats.org/presentationml/2006/ole">
            <mc:AlternateContent xmlns:mc="http://schemas.openxmlformats.org/markup-compatibility/2006">
              <mc:Choice xmlns:v="urn:schemas-microsoft-com:vml" Requires="v">
                <p:oleObj spid="_x0000_s1302" name="Equation" r:id="rId3" imgW="418918" imgH="203112" progId="Equation.3">
                  <p:embed/>
                </p:oleObj>
              </mc:Choice>
              <mc:Fallback>
                <p:oleObj name="Equation" r:id="rId3" imgW="418918" imgH="203112"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59338" y="5013325"/>
                        <a:ext cx="936625"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9403" name="Rectangle 11"/>
          <p:cNvSpPr>
            <a:spLocks noChangeArrowheads="1"/>
          </p:cNvSpPr>
          <p:nvPr/>
        </p:nvSpPr>
        <p:spPr bwMode="auto">
          <a:xfrm>
            <a:off x="2916238" y="5661025"/>
            <a:ext cx="4730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fr-FR" sz="2000" b="0" i="0" u="none">
                <a:latin typeface="Times New Roman" pitchFamily="18" charset="0"/>
                <a:cs typeface="Times New Roman" pitchFamily="18" charset="0"/>
              </a:rPr>
              <a:t>P’ </a:t>
            </a:r>
            <a:endParaRPr lang="fr-FR" sz="2000" b="0" i="0" u="none">
              <a:latin typeface="Times New Roman" pitchFamily="18" charset="0"/>
            </a:endParaRPr>
          </a:p>
        </p:txBody>
      </p:sp>
      <p:sp>
        <p:nvSpPr>
          <p:cNvPr id="59408" name="Rectangle 16"/>
          <p:cNvSpPr>
            <a:spLocks noChangeArrowheads="1"/>
          </p:cNvSpPr>
          <p:nvPr/>
        </p:nvSpPr>
        <p:spPr bwMode="auto">
          <a:xfrm>
            <a:off x="1835150" y="5661025"/>
            <a:ext cx="325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fr-FR" sz="2000" b="0" i="0" u="none">
                <a:latin typeface="Times New Roman" pitchFamily="18" charset="0"/>
                <a:cs typeface="Times New Roman" pitchFamily="18" charset="0"/>
              </a:rPr>
              <a:t>P</a:t>
            </a:r>
            <a:endParaRPr lang="fr-FR" sz="2000" b="0" i="0" u="none">
              <a:latin typeface="Times New Roman" pitchFamily="18" charset="0"/>
            </a:endParaRPr>
          </a:p>
        </p:txBody>
      </p:sp>
      <p:graphicFrame>
        <p:nvGraphicFramePr>
          <p:cNvPr id="59407" name="Object 15"/>
          <p:cNvGraphicFramePr>
            <a:graphicFrameLocks noChangeAspect="1"/>
          </p:cNvGraphicFramePr>
          <p:nvPr/>
        </p:nvGraphicFramePr>
        <p:xfrm>
          <a:off x="2124075" y="5589588"/>
          <a:ext cx="792163" cy="377825"/>
        </p:xfrm>
        <a:graphic>
          <a:graphicData uri="http://schemas.openxmlformats.org/presentationml/2006/ole">
            <mc:AlternateContent xmlns:mc="http://schemas.openxmlformats.org/markup-compatibility/2006">
              <mc:Choice xmlns:v="urn:schemas-microsoft-com:vml" Requires="v">
                <p:oleObj spid="_x0000_s1303" name="Equation" r:id="rId5" imgW="418918" imgH="203112" progId="Equation.3">
                  <p:embed/>
                </p:oleObj>
              </mc:Choice>
              <mc:Fallback>
                <p:oleObj name="Equation" r:id="rId5" imgW="418918" imgH="203112"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24075" y="5589588"/>
                        <a:ext cx="792163"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9412" name="Rectangle 20"/>
          <p:cNvSpPr>
            <a:spLocks noChangeArrowheads="1"/>
          </p:cNvSpPr>
          <p:nvPr/>
        </p:nvSpPr>
        <p:spPr bwMode="auto">
          <a:xfrm>
            <a:off x="1403350" y="6021388"/>
            <a:ext cx="263525" cy="396875"/>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r>
              <a:rPr lang="fr-FR" sz="2000" b="0" i="0" u="none">
                <a:latin typeface="Tahoma" pitchFamily="34" charset="0"/>
              </a:rPr>
              <a:t> </a:t>
            </a:r>
          </a:p>
        </p:txBody>
      </p:sp>
    </p:spTree>
    <p:extLst>
      <p:ext uri="{BB962C8B-B14F-4D97-AF65-F5344CB8AC3E}">
        <p14:creationId xmlns:p14="http://schemas.microsoft.com/office/powerpoint/2010/main" val="1208627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59396"/>
                                        </p:tgtEl>
                                        <p:attrNameLst>
                                          <p:attrName>style.visibility</p:attrName>
                                        </p:attrNameLst>
                                      </p:cBhvr>
                                      <p:to>
                                        <p:strVal val="visible"/>
                                      </p:to>
                                    </p:set>
                                    <p:animEffect transition="in" filter="blinds(horizontal)">
                                      <p:cBhvr>
                                        <p:cTn id="7" dur="500"/>
                                        <p:tgtEl>
                                          <p:spTgt spid="59396"/>
                                        </p:tgtEl>
                                      </p:cBhvr>
                                    </p:animEffect>
                                  </p:childTnLst>
                                </p:cTn>
                              </p:par>
                            </p:childTnLst>
                          </p:cTn>
                        </p:par>
                        <p:par>
                          <p:cTn id="8" fill="hold" nodeType="afterGroup">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59408"/>
                                        </p:tgtEl>
                                        <p:attrNameLst>
                                          <p:attrName>style.visibility</p:attrName>
                                        </p:attrNameLst>
                                      </p:cBhvr>
                                      <p:to>
                                        <p:strVal val="visible"/>
                                      </p:to>
                                    </p:set>
                                    <p:animEffect transition="in" filter="blinds(horizontal)">
                                      <p:cBhvr>
                                        <p:cTn id="11" dur="500"/>
                                        <p:tgtEl>
                                          <p:spTgt spid="59408"/>
                                        </p:tgtEl>
                                      </p:cBhvr>
                                    </p:animEffect>
                                  </p:childTnLst>
                                </p:cTn>
                              </p:par>
                            </p:childTnLst>
                          </p:cTn>
                        </p:par>
                        <p:par>
                          <p:cTn id="12" fill="hold" nodeType="afterGroup">
                            <p:stCondLst>
                              <p:cond delay="1000"/>
                            </p:stCondLst>
                            <p:childTnLst>
                              <p:par>
                                <p:cTn id="13" presetID="3" presetClass="entr" presetSubtype="10" fill="hold" nodeType="afterEffect">
                                  <p:stCondLst>
                                    <p:cond delay="0"/>
                                  </p:stCondLst>
                                  <p:childTnLst>
                                    <p:set>
                                      <p:cBhvr>
                                        <p:cTn id="14" dur="1" fill="hold">
                                          <p:stCondLst>
                                            <p:cond delay="0"/>
                                          </p:stCondLst>
                                        </p:cTn>
                                        <p:tgtEl>
                                          <p:spTgt spid="59407"/>
                                        </p:tgtEl>
                                        <p:attrNameLst>
                                          <p:attrName>style.visibility</p:attrName>
                                        </p:attrNameLst>
                                      </p:cBhvr>
                                      <p:to>
                                        <p:strVal val="visible"/>
                                      </p:to>
                                    </p:set>
                                    <p:animEffect transition="in" filter="blinds(horizontal)">
                                      <p:cBhvr>
                                        <p:cTn id="15" dur="500"/>
                                        <p:tgtEl>
                                          <p:spTgt spid="59407"/>
                                        </p:tgtEl>
                                      </p:cBhvr>
                                    </p:animEffect>
                                  </p:childTnLst>
                                </p:cTn>
                              </p:par>
                            </p:childTnLst>
                          </p:cTn>
                        </p:par>
                        <p:par>
                          <p:cTn id="16" fill="hold" nodeType="afterGroup">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59403"/>
                                        </p:tgtEl>
                                        <p:attrNameLst>
                                          <p:attrName>style.visibility</p:attrName>
                                        </p:attrNameLst>
                                      </p:cBhvr>
                                      <p:to>
                                        <p:strVal val="visible"/>
                                      </p:to>
                                    </p:set>
                                    <p:animEffect transition="in" filter="blinds(horizontal)">
                                      <p:cBhvr>
                                        <p:cTn id="19" dur="500"/>
                                        <p:tgtEl>
                                          <p:spTgt spid="59403"/>
                                        </p:tgtEl>
                                      </p:cBhvr>
                                    </p:animEffect>
                                  </p:childTnLst>
                                </p:cTn>
                              </p:par>
                            </p:childTnLst>
                          </p:cTn>
                        </p:par>
                        <p:par>
                          <p:cTn id="20" fill="hold" nodeType="afterGroup">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59412"/>
                                        </p:tgtEl>
                                        <p:attrNameLst>
                                          <p:attrName>style.visibility</p:attrName>
                                        </p:attrNameLst>
                                      </p:cBhvr>
                                      <p:to>
                                        <p:strVal val="visible"/>
                                      </p:to>
                                    </p:set>
                                    <p:animEffect transition="in" filter="fade">
                                      <p:cBhvr>
                                        <p:cTn id="23" dur="2000"/>
                                        <p:tgtEl>
                                          <p:spTgt spid="594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03" grpId="0"/>
      <p:bldP spid="59408" grpId="0"/>
      <p:bldP spid="59412" grpId="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584" name="Rectangle 40"/>
          <p:cNvSpPr>
            <a:spLocks noGrp="1" noChangeArrowheads="1"/>
          </p:cNvSpPr>
          <p:nvPr>
            <p:ph type="title" sz="quarter"/>
          </p:nvPr>
        </p:nvSpPr>
        <p:spPr/>
        <p:txBody>
          <a:bodyPr/>
          <a:lstStyle/>
          <a:p>
            <a:r>
              <a:rPr lang="en-US" dirty="0" smtClean="0"/>
              <a:t>Process algebra (2</a:t>
            </a:r>
            <a:r>
              <a:rPr lang="en-US" dirty="0"/>
              <a:t>)</a:t>
            </a:r>
          </a:p>
        </p:txBody>
      </p:sp>
      <p:graphicFrame>
        <p:nvGraphicFramePr>
          <p:cNvPr id="108637" name="Group 93"/>
          <p:cNvGraphicFramePr>
            <a:graphicFrameLocks noGrp="1"/>
          </p:cNvGraphicFramePr>
          <p:nvPr>
            <p:ph sz="quarter" idx="1"/>
            <p:extLst>
              <p:ext uri="{D42A27DB-BD31-4B8C-83A1-F6EECF244321}">
                <p14:modId xmlns:p14="http://schemas.microsoft.com/office/powerpoint/2010/main" val="2509101136"/>
              </p:ext>
            </p:extLst>
          </p:nvPr>
        </p:nvGraphicFramePr>
        <p:xfrm>
          <a:off x="838200" y="1557338"/>
          <a:ext cx="7981950" cy="4895852"/>
        </p:xfrm>
        <a:graphic>
          <a:graphicData uri="http://schemas.openxmlformats.org/drawingml/2006/table">
            <a:tbl>
              <a:tblPr/>
              <a:tblGrid>
                <a:gridCol w="3186113"/>
                <a:gridCol w="4795837"/>
              </a:tblGrid>
              <a:tr h="849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accent2"/>
                          </a:solidFill>
                          <a:effectLst/>
                          <a:latin typeface="Arial" charset="0"/>
                        </a:rPr>
                        <a:t>Prefix</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dirty="0" smtClean="0">
                          <a:ln>
                            <a:noFill/>
                          </a:ln>
                          <a:solidFill>
                            <a:schemeClr val="accent2"/>
                          </a:solidFill>
                          <a:effectLst/>
                          <a:latin typeface="Arial" charset="0"/>
                          <a:sym typeface="Symbol" pitchFamily="18" charset="2"/>
                        </a:rPr>
                        <a:t></a:t>
                      </a:r>
                      <a:r>
                        <a:rPr kumimoji="0" lang="fr-FR" sz="2000" b="0" i="0" u="none" strike="noStrike" cap="none" normalizeH="0" baseline="0" dirty="0" smtClean="0">
                          <a:ln>
                            <a:noFill/>
                          </a:ln>
                          <a:solidFill>
                            <a:schemeClr val="accent2"/>
                          </a:solidFill>
                          <a:effectLst/>
                          <a:latin typeface="Arial" charset="0"/>
                        </a:rPr>
                        <a:t>.P</a:t>
                      </a:r>
                      <a:endParaRPr kumimoji="0" lang="en-US" sz="2000" b="0" i="0" u="none" strike="noStrike" cap="none" normalizeH="0" baseline="0" dirty="0" smtClean="0">
                        <a:ln>
                          <a:noFill/>
                        </a:ln>
                        <a:solidFill>
                          <a:schemeClr val="accent2"/>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1" u="none" strike="noStrike" cap="none" normalizeH="0" baseline="0" smtClean="0">
                          <a:ln>
                            <a:noFill/>
                          </a:ln>
                          <a:solidFill>
                            <a:schemeClr val="accent2"/>
                          </a:solidFill>
                          <a:effectLst/>
                          <a:latin typeface="Arial" charset="0"/>
                        </a:rPr>
                        <a:t>Prefix</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1" u="none" strike="noStrike" cap="none" normalizeH="0" baseline="0" smtClean="0">
                        <a:ln>
                          <a:noFill/>
                        </a:ln>
                        <a:solidFill>
                          <a:schemeClr val="accent2"/>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5950">
                <a:tc row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accent2"/>
                          </a:solidFill>
                          <a:effectLst/>
                          <a:latin typeface="Arial" charset="0"/>
                        </a:rPr>
                        <a:t>Parallel composition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accent2"/>
                          </a:solidFill>
                          <a:effectLst/>
                          <a:latin typeface="Arial" charset="0"/>
                        </a:rPr>
                        <a:t>     (P|Q)</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accent2"/>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1" u="none" strike="noStrike" cap="none" normalizeH="0" baseline="0" smtClean="0">
                          <a:ln>
                            <a:noFill/>
                          </a:ln>
                          <a:solidFill>
                            <a:schemeClr val="accent2"/>
                          </a:solidFill>
                          <a:effectLst/>
                          <a:latin typeface="Arial" charset="0"/>
                        </a:rPr>
                        <a:t>Com1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8488">
                <a:tc vMerge="1">
                  <a:txBody>
                    <a:bodyPr/>
                    <a:lstStyle/>
                    <a:p>
                      <a:endParaRPr lang="ro-RO"/>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0" i="1" u="none" strike="noStrike" cap="none" normalizeH="0" baseline="0" smtClean="0">
                          <a:ln>
                            <a:noFill/>
                          </a:ln>
                          <a:solidFill>
                            <a:schemeClr val="accent2"/>
                          </a:solidFill>
                          <a:effectLst/>
                          <a:latin typeface="Arial" charset="0"/>
                        </a:rPr>
                        <a:t>Com2</a:t>
                      </a:r>
                      <a:r>
                        <a:rPr kumimoji="0" lang="en-US" sz="1800" b="0" i="0" u="none" strike="noStrike" cap="none" normalizeH="0" baseline="0" smtClean="0">
                          <a:ln>
                            <a:noFill/>
                          </a:ln>
                          <a:solidFill>
                            <a:schemeClr val="accent2"/>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4863">
                <a:tc vMerge="1">
                  <a:txBody>
                    <a:bodyPr/>
                    <a:lstStyle/>
                    <a:p>
                      <a:endParaRPr lang="ro-RO"/>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0" i="1" u="none" strike="noStrike" cap="none" normalizeH="0" baseline="0" smtClean="0">
                          <a:ln>
                            <a:noFill/>
                          </a:ln>
                          <a:solidFill>
                            <a:schemeClr val="accent2"/>
                          </a:solidFill>
                          <a:effectLst/>
                          <a:latin typeface="Arial" charset="0"/>
                        </a:rPr>
                        <a:t>Com3</a:t>
                      </a:r>
                      <a:r>
                        <a:rPr kumimoji="0" lang="en-US" sz="1800" b="0" i="0" u="none" strike="noStrike" cap="none" normalizeH="0" baseline="0" smtClean="0">
                          <a:ln>
                            <a:noFill/>
                          </a:ln>
                          <a:solidFill>
                            <a:schemeClr val="accent2"/>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44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accent2"/>
                          </a:solidFill>
                          <a:effectLst/>
                          <a:latin typeface="Arial" charset="0"/>
                        </a:rPr>
                        <a:t>Restriction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accent2"/>
                          </a:solidFill>
                          <a:effectLst/>
                          <a:latin typeface="Arial" charset="0"/>
                        </a:rPr>
                        <a:t>    (P\L)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1" u="none" strike="noStrike" cap="none" normalizeH="0" baseline="0" smtClean="0">
                          <a:ln>
                            <a:noFill/>
                          </a:ln>
                          <a:solidFill>
                            <a:schemeClr val="accent2"/>
                          </a:solidFill>
                          <a:effectLst/>
                          <a:latin typeface="Arial" charset="0"/>
                        </a:rPr>
                        <a:t>Res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accent2"/>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28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accent2"/>
                          </a:solidFill>
                          <a:effectLst/>
                          <a:latin typeface="Arial" charset="0"/>
                        </a:rPr>
                        <a:t>Sum</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accent2"/>
                          </a:solidFill>
                          <a:effectLst/>
                          <a:latin typeface="Arial" charset="0"/>
                        </a:rPr>
                        <a:t>    (P+Q)</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1" u="none" strike="noStrike" cap="none" normalizeH="0" baseline="0" smtClean="0">
                          <a:ln>
                            <a:noFill/>
                          </a:ln>
                          <a:solidFill>
                            <a:schemeClr val="accent2"/>
                          </a:solidFill>
                          <a:effectLst/>
                          <a:latin typeface="Arial" charset="0"/>
                        </a:rPr>
                        <a:t>Sum</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accent2"/>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08574" name="Object 30"/>
          <p:cNvGraphicFramePr>
            <a:graphicFrameLocks noGrp="1" noChangeAspect="1"/>
          </p:cNvGraphicFramePr>
          <p:nvPr>
            <p:ph sz="quarter" idx="2"/>
          </p:nvPr>
        </p:nvGraphicFramePr>
        <p:xfrm>
          <a:off x="5435600" y="2349500"/>
          <a:ext cx="1196975" cy="642938"/>
        </p:xfrm>
        <a:graphic>
          <a:graphicData uri="http://schemas.openxmlformats.org/presentationml/2006/ole">
            <mc:AlternateContent xmlns:mc="http://schemas.openxmlformats.org/markup-compatibility/2006">
              <mc:Choice xmlns:v="urn:schemas-microsoft-com:vml" Requires="v">
                <p:oleObj spid="_x0000_s3134" name="Equation" r:id="rId3" imgW="1129810" imgH="583947" progId="Equation.3">
                  <p:embed/>
                </p:oleObj>
              </mc:Choice>
              <mc:Fallback>
                <p:oleObj name="Equation" r:id="rId3" imgW="1129810" imgH="583947"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5600" y="2349500"/>
                        <a:ext cx="1196975" cy="642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8579" name="Object 35"/>
          <p:cNvGraphicFramePr>
            <a:graphicFrameLocks noGrp="1" noChangeAspect="1"/>
          </p:cNvGraphicFramePr>
          <p:nvPr>
            <p:ph sz="quarter" idx="3"/>
          </p:nvPr>
        </p:nvGraphicFramePr>
        <p:xfrm>
          <a:off x="5364163" y="2997200"/>
          <a:ext cx="1211262" cy="641350"/>
        </p:xfrm>
        <a:graphic>
          <a:graphicData uri="http://schemas.openxmlformats.org/presentationml/2006/ole">
            <mc:AlternateContent xmlns:mc="http://schemas.openxmlformats.org/markup-compatibility/2006">
              <mc:Choice xmlns:v="urn:schemas-microsoft-com:vml" Requires="v">
                <p:oleObj spid="_x0000_s3135" name="Equation" r:id="rId5" imgW="1143000" imgH="584200" progId="Equation.3">
                  <p:embed/>
                </p:oleObj>
              </mc:Choice>
              <mc:Fallback>
                <p:oleObj name="Equation" r:id="rId5" imgW="1143000" imgH="584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64163" y="2997200"/>
                        <a:ext cx="1211262"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8583" name="Object 39"/>
          <p:cNvGraphicFramePr>
            <a:graphicFrameLocks noGrp="1" noChangeAspect="1"/>
          </p:cNvGraphicFramePr>
          <p:nvPr>
            <p:ph sz="quarter" idx="4"/>
          </p:nvPr>
        </p:nvGraphicFramePr>
        <p:xfrm>
          <a:off x="5148263" y="3644900"/>
          <a:ext cx="1492250" cy="684213"/>
        </p:xfrm>
        <a:graphic>
          <a:graphicData uri="http://schemas.openxmlformats.org/presentationml/2006/ole">
            <mc:AlternateContent xmlns:mc="http://schemas.openxmlformats.org/markup-compatibility/2006">
              <mc:Choice xmlns:v="urn:schemas-microsoft-com:vml" Requires="v">
                <p:oleObj spid="_x0000_s3136" name="Equation" r:id="rId7" imgW="1409088" imgH="622030" progId="Equation.3">
                  <p:embed/>
                </p:oleObj>
              </mc:Choice>
              <mc:Fallback>
                <p:oleObj name="Equation" r:id="rId7" imgW="1409088" imgH="62203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48263" y="3644900"/>
                        <a:ext cx="1492250" cy="684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8587" name="Object 43"/>
          <p:cNvGraphicFramePr>
            <a:graphicFrameLocks noChangeAspect="1"/>
          </p:cNvGraphicFramePr>
          <p:nvPr/>
        </p:nvGraphicFramePr>
        <p:xfrm>
          <a:off x="5292725" y="4581525"/>
          <a:ext cx="1584325" cy="611188"/>
        </p:xfrm>
        <a:graphic>
          <a:graphicData uri="http://schemas.openxmlformats.org/presentationml/2006/ole">
            <mc:AlternateContent xmlns:mc="http://schemas.openxmlformats.org/markup-compatibility/2006">
              <mc:Choice xmlns:v="urn:schemas-microsoft-com:vml" Requires="v">
                <p:oleObj spid="_x0000_s3137" name="Equation" r:id="rId9" imgW="1079500" imgH="558800" progId="Equation.3">
                  <p:embed/>
                </p:oleObj>
              </mc:Choice>
              <mc:Fallback>
                <p:oleObj name="Equation" r:id="rId9" imgW="1079500" imgH="5588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92725" y="4581525"/>
                        <a:ext cx="1584325" cy="611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8588" name="Object 44"/>
          <p:cNvGraphicFramePr>
            <a:graphicFrameLocks noChangeAspect="1"/>
          </p:cNvGraphicFramePr>
          <p:nvPr/>
        </p:nvGraphicFramePr>
        <p:xfrm>
          <a:off x="7164388" y="4437063"/>
          <a:ext cx="609600" cy="476250"/>
        </p:xfrm>
        <a:graphic>
          <a:graphicData uri="http://schemas.openxmlformats.org/presentationml/2006/ole">
            <mc:AlternateContent xmlns:mc="http://schemas.openxmlformats.org/markup-compatibility/2006">
              <mc:Choice xmlns:v="urn:schemas-microsoft-com:vml" Requires="v">
                <p:oleObj spid="_x0000_s3138" name="Equation" r:id="rId11" imgW="609480" imgH="482400" progId="Equation.3">
                  <p:embed/>
                </p:oleObj>
              </mc:Choice>
              <mc:Fallback>
                <p:oleObj name="Equation" r:id="rId11" imgW="609480" imgH="4824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164388" y="4437063"/>
                        <a:ext cx="609600"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8589" name="Object 45"/>
          <p:cNvGraphicFramePr>
            <a:graphicFrameLocks noChangeAspect="1"/>
          </p:cNvGraphicFramePr>
          <p:nvPr/>
        </p:nvGraphicFramePr>
        <p:xfrm>
          <a:off x="5435600" y="5445125"/>
          <a:ext cx="1295400" cy="674688"/>
        </p:xfrm>
        <a:graphic>
          <a:graphicData uri="http://schemas.openxmlformats.org/presentationml/2006/ole">
            <mc:AlternateContent xmlns:mc="http://schemas.openxmlformats.org/markup-compatibility/2006">
              <mc:Choice xmlns:v="urn:schemas-microsoft-com:vml" Requires="v">
                <p:oleObj spid="_x0000_s3139" name="Equation" r:id="rId13" imgW="914400" imgH="571500" progId="Equation.3">
                  <p:embed/>
                </p:oleObj>
              </mc:Choice>
              <mc:Fallback>
                <p:oleObj name="Equation" r:id="rId13" imgW="914400" imgH="5715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35600" y="5445125"/>
                        <a:ext cx="1295400" cy="674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8626" name="Object 82"/>
          <p:cNvGraphicFramePr>
            <a:graphicFrameLocks noChangeAspect="1"/>
          </p:cNvGraphicFramePr>
          <p:nvPr/>
        </p:nvGraphicFramePr>
        <p:xfrm>
          <a:off x="5364163" y="1700213"/>
          <a:ext cx="1152525" cy="544512"/>
        </p:xfrm>
        <a:graphic>
          <a:graphicData uri="http://schemas.openxmlformats.org/presentationml/2006/ole">
            <mc:AlternateContent xmlns:mc="http://schemas.openxmlformats.org/markup-compatibility/2006">
              <mc:Choice xmlns:v="urn:schemas-microsoft-com:vml" Requires="v">
                <p:oleObj spid="_x0000_s3140" name="Equation" r:id="rId15" imgW="812447" imgH="393529" progId="Equation.3">
                  <p:embed/>
                </p:oleObj>
              </mc:Choice>
              <mc:Fallback>
                <p:oleObj name="Equation" r:id="rId15" imgW="812447" imgH="393529"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364163" y="1700213"/>
                        <a:ext cx="1152525" cy="544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73411589"/>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08584"/>
                                        </p:tgtEl>
                                        <p:attrNameLst>
                                          <p:attrName>style.visibility</p:attrName>
                                        </p:attrNameLst>
                                      </p:cBhvr>
                                      <p:to>
                                        <p:strVal val="visible"/>
                                      </p:to>
                                    </p:set>
                                    <p:animEffect transition="in" filter="blinds(horizontal)">
                                      <p:cBhvr>
                                        <p:cTn id="7" dur="500"/>
                                        <p:tgtEl>
                                          <p:spTgt spid="108584"/>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108637"/>
                                        </p:tgtEl>
                                        <p:attrNameLst>
                                          <p:attrName>style.visibility</p:attrName>
                                        </p:attrNameLst>
                                      </p:cBhvr>
                                      <p:to>
                                        <p:strVal val="visible"/>
                                      </p:to>
                                    </p:set>
                                    <p:animEffect transition="in" filter="fade">
                                      <p:cBhvr>
                                        <p:cTn id="11" dur="2000"/>
                                        <p:tgtEl>
                                          <p:spTgt spid="108637"/>
                                        </p:tgtEl>
                                      </p:cBhvr>
                                    </p:animEffect>
                                  </p:childTnLst>
                                </p:cTn>
                              </p:par>
                              <p:par>
                                <p:cTn id="12" presetID="10" presetClass="entr" presetSubtype="0" fill="hold" nodeType="withEffect">
                                  <p:stCondLst>
                                    <p:cond delay="0"/>
                                  </p:stCondLst>
                                  <p:childTnLst>
                                    <p:set>
                                      <p:cBhvr>
                                        <p:cTn id="13" dur="1" fill="hold">
                                          <p:stCondLst>
                                            <p:cond delay="0"/>
                                          </p:stCondLst>
                                        </p:cTn>
                                        <p:tgtEl>
                                          <p:spTgt spid="108626"/>
                                        </p:tgtEl>
                                        <p:attrNameLst>
                                          <p:attrName>style.visibility</p:attrName>
                                        </p:attrNameLst>
                                      </p:cBhvr>
                                      <p:to>
                                        <p:strVal val="visible"/>
                                      </p:to>
                                    </p:set>
                                    <p:animEffect transition="in" filter="fade">
                                      <p:cBhvr>
                                        <p:cTn id="14" dur="500"/>
                                        <p:tgtEl>
                                          <p:spTgt spid="108626"/>
                                        </p:tgtEl>
                                      </p:cBhvr>
                                    </p:animEffect>
                                  </p:childTnLst>
                                </p:cTn>
                              </p:par>
                              <p:par>
                                <p:cTn id="15" presetID="10" presetClass="entr" presetSubtype="0" fill="hold" nodeType="withEffect">
                                  <p:stCondLst>
                                    <p:cond delay="0"/>
                                  </p:stCondLst>
                                  <p:childTnLst>
                                    <p:set>
                                      <p:cBhvr>
                                        <p:cTn id="16" dur="1" fill="hold">
                                          <p:stCondLst>
                                            <p:cond delay="0"/>
                                          </p:stCondLst>
                                        </p:cTn>
                                        <p:tgtEl>
                                          <p:spTgt spid="108574"/>
                                        </p:tgtEl>
                                        <p:attrNameLst>
                                          <p:attrName>style.visibility</p:attrName>
                                        </p:attrNameLst>
                                      </p:cBhvr>
                                      <p:to>
                                        <p:strVal val="visible"/>
                                      </p:to>
                                    </p:set>
                                    <p:animEffect transition="in" filter="fade">
                                      <p:cBhvr>
                                        <p:cTn id="17" dur="2000"/>
                                        <p:tgtEl>
                                          <p:spTgt spid="108574"/>
                                        </p:tgtEl>
                                      </p:cBhvr>
                                    </p:animEffect>
                                  </p:childTnLst>
                                </p:cTn>
                              </p:par>
                              <p:par>
                                <p:cTn id="18" presetID="10" presetClass="entr" presetSubtype="0" fill="hold" nodeType="withEffect">
                                  <p:stCondLst>
                                    <p:cond delay="0"/>
                                  </p:stCondLst>
                                  <p:childTnLst>
                                    <p:set>
                                      <p:cBhvr>
                                        <p:cTn id="19" dur="1" fill="hold">
                                          <p:stCondLst>
                                            <p:cond delay="0"/>
                                          </p:stCondLst>
                                        </p:cTn>
                                        <p:tgtEl>
                                          <p:spTgt spid="108579"/>
                                        </p:tgtEl>
                                        <p:attrNameLst>
                                          <p:attrName>style.visibility</p:attrName>
                                        </p:attrNameLst>
                                      </p:cBhvr>
                                      <p:to>
                                        <p:strVal val="visible"/>
                                      </p:to>
                                    </p:set>
                                    <p:animEffect transition="in" filter="fade">
                                      <p:cBhvr>
                                        <p:cTn id="20" dur="2000"/>
                                        <p:tgtEl>
                                          <p:spTgt spid="108579"/>
                                        </p:tgtEl>
                                      </p:cBhvr>
                                    </p:animEffect>
                                  </p:childTnLst>
                                </p:cTn>
                              </p:par>
                              <p:par>
                                <p:cTn id="21" presetID="10" presetClass="entr" presetSubtype="0" fill="hold" nodeType="withEffect">
                                  <p:stCondLst>
                                    <p:cond delay="0"/>
                                  </p:stCondLst>
                                  <p:childTnLst>
                                    <p:set>
                                      <p:cBhvr>
                                        <p:cTn id="22" dur="1" fill="hold">
                                          <p:stCondLst>
                                            <p:cond delay="0"/>
                                          </p:stCondLst>
                                        </p:cTn>
                                        <p:tgtEl>
                                          <p:spTgt spid="108583"/>
                                        </p:tgtEl>
                                        <p:attrNameLst>
                                          <p:attrName>style.visibility</p:attrName>
                                        </p:attrNameLst>
                                      </p:cBhvr>
                                      <p:to>
                                        <p:strVal val="visible"/>
                                      </p:to>
                                    </p:set>
                                    <p:animEffect transition="in" filter="fade">
                                      <p:cBhvr>
                                        <p:cTn id="23" dur="2000"/>
                                        <p:tgtEl>
                                          <p:spTgt spid="108583"/>
                                        </p:tgtEl>
                                      </p:cBhvr>
                                    </p:animEffect>
                                  </p:childTnLst>
                                </p:cTn>
                              </p:par>
                              <p:par>
                                <p:cTn id="24" presetID="10" presetClass="entr" presetSubtype="0" fill="hold" nodeType="withEffect">
                                  <p:stCondLst>
                                    <p:cond delay="0"/>
                                  </p:stCondLst>
                                  <p:childTnLst>
                                    <p:set>
                                      <p:cBhvr>
                                        <p:cTn id="25" dur="1" fill="hold">
                                          <p:stCondLst>
                                            <p:cond delay="0"/>
                                          </p:stCondLst>
                                        </p:cTn>
                                        <p:tgtEl>
                                          <p:spTgt spid="108587"/>
                                        </p:tgtEl>
                                        <p:attrNameLst>
                                          <p:attrName>style.visibility</p:attrName>
                                        </p:attrNameLst>
                                      </p:cBhvr>
                                      <p:to>
                                        <p:strVal val="visible"/>
                                      </p:to>
                                    </p:set>
                                    <p:animEffect transition="in" filter="fade">
                                      <p:cBhvr>
                                        <p:cTn id="26" dur="2000"/>
                                        <p:tgtEl>
                                          <p:spTgt spid="108587"/>
                                        </p:tgtEl>
                                      </p:cBhvr>
                                    </p:animEffect>
                                  </p:childTnLst>
                                </p:cTn>
                              </p:par>
                              <p:par>
                                <p:cTn id="27" presetID="10" presetClass="entr" presetSubtype="0" fill="hold" nodeType="withEffect">
                                  <p:stCondLst>
                                    <p:cond delay="0"/>
                                  </p:stCondLst>
                                  <p:childTnLst>
                                    <p:set>
                                      <p:cBhvr>
                                        <p:cTn id="28" dur="1" fill="hold">
                                          <p:stCondLst>
                                            <p:cond delay="0"/>
                                          </p:stCondLst>
                                        </p:cTn>
                                        <p:tgtEl>
                                          <p:spTgt spid="108588"/>
                                        </p:tgtEl>
                                        <p:attrNameLst>
                                          <p:attrName>style.visibility</p:attrName>
                                        </p:attrNameLst>
                                      </p:cBhvr>
                                      <p:to>
                                        <p:strVal val="visible"/>
                                      </p:to>
                                    </p:set>
                                    <p:animEffect transition="in" filter="fade">
                                      <p:cBhvr>
                                        <p:cTn id="29" dur="2000"/>
                                        <p:tgtEl>
                                          <p:spTgt spid="108588"/>
                                        </p:tgtEl>
                                      </p:cBhvr>
                                    </p:animEffect>
                                  </p:childTnLst>
                                </p:cTn>
                              </p:par>
                              <p:par>
                                <p:cTn id="30" presetID="10" presetClass="entr" presetSubtype="0" fill="hold" nodeType="withEffect">
                                  <p:stCondLst>
                                    <p:cond delay="0"/>
                                  </p:stCondLst>
                                  <p:childTnLst>
                                    <p:set>
                                      <p:cBhvr>
                                        <p:cTn id="31" dur="1" fill="hold">
                                          <p:stCondLst>
                                            <p:cond delay="0"/>
                                          </p:stCondLst>
                                        </p:cTn>
                                        <p:tgtEl>
                                          <p:spTgt spid="108589"/>
                                        </p:tgtEl>
                                        <p:attrNameLst>
                                          <p:attrName>style.visibility</p:attrName>
                                        </p:attrNameLst>
                                      </p:cBhvr>
                                      <p:to>
                                        <p:strVal val="visible"/>
                                      </p:to>
                                    </p:set>
                                    <p:animEffect transition="in" filter="fade">
                                      <p:cBhvr>
                                        <p:cTn id="32" dur="2000"/>
                                        <p:tgtEl>
                                          <p:spTgt spid="1085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8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r>
              <a:rPr lang="en-US" dirty="0" smtClean="0"/>
              <a:t>Process algebra(3</a:t>
            </a:r>
            <a:r>
              <a:rPr lang="en-US" dirty="0"/>
              <a:t>)</a:t>
            </a:r>
          </a:p>
        </p:txBody>
      </p:sp>
      <p:sp>
        <p:nvSpPr>
          <p:cNvPr id="193540" name="Text Box 4"/>
          <p:cNvSpPr txBox="1">
            <a:spLocks noGrp="1" noChangeArrowheads="1"/>
          </p:cNvSpPr>
          <p:nvPr>
            <p:ph type="body" idx="1"/>
          </p:nvPr>
        </p:nvSpPr>
        <p:spPr>
          <a:noFill/>
          <a:ln/>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sz="2000" dirty="0" smtClean="0"/>
              <a:t>Agent behavior= equation</a:t>
            </a:r>
            <a:endParaRPr lang="en-US" sz="2000" dirty="0"/>
          </a:p>
          <a:p>
            <a:endParaRPr lang="en-US" sz="2000" dirty="0"/>
          </a:p>
          <a:p>
            <a:r>
              <a:rPr lang="en-US" sz="2000" dirty="0"/>
              <a:t>A = </a:t>
            </a:r>
            <a:r>
              <a:rPr lang="en-US" sz="2000" dirty="0" err="1"/>
              <a:t>b.B</a:t>
            </a:r>
            <a:r>
              <a:rPr lang="en-US" sz="2000" dirty="0"/>
              <a:t> + </a:t>
            </a:r>
            <a:r>
              <a:rPr lang="en-US" sz="2000" dirty="0" err="1"/>
              <a:t>c.C</a:t>
            </a:r>
            <a:r>
              <a:rPr lang="en-US" sz="2000" dirty="0"/>
              <a:t> – </a:t>
            </a:r>
            <a:r>
              <a:rPr lang="en-US" sz="2000" dirty="0" smtClean="0"/>
              <a:t>agent A may execute action </a:t>
            </a:r>
            <a:r>
              <a:rPr lang="en-US" sz="2000" dirty="0"/>
              <a:t>b </a:t>
            </a:r>
            <a:r>
              <a:rPr lang="en-US" sz="2000" dirty="0" smtClean="0"/>
              <a:t>and behaves like agent </a:t>
            </a:r>
            <a:r>
              <a:rPr lang="en-US" sz="2000" dirty="0"/>
              <a:t>B </a:t>
            </a:r>
            <a:r>
              <a:rPr lang="en-US" sz="2000" dirty="0" smtClean="0"/>
              <a:t>or may execute action </a:t>
            </a:r>
            <a:r>
              <a:rPr lang="en-US" sz="2000" dirty="0"/>
              <a:t>c </a:t>
            </a:r>
            <a:r>
              <a:rPr lang="en-US" sz="2000" dirty="0" smtClean="0"/>
              <a:t>and behaves like agent </a:t>
            </a:r>
            <a:r>
              <a:rPr lang="en-US" sz="2000" dirty="0"/>
              <a:t>C</a:t>
            </a:r>
          </a:p>
          <a:p>
            <a:endParaRPr lang="en-US" sz="2000" dirty="0"/>
          </a:p>
          <a:p>
            <a:r>
              <a:rPr lang="en-US" sz="2000" dirty="0" smtClean="0"/>
              <a:t>Describes actions synchronization, but can not be used to describe real systems</a:t>
            </a:r>
            <a:endParaRPr lang="en-US" sz="2000" dirty="0"/>
          </a:p>
          <a:p>
            <a:endParaRPr lang="en-US" sz="2000" dirty="0"/>
          </a:p>
          <a:p>
            <a:r>
              <a:rPr lang="en-US" sz="2000" dirty="0" smtClean="0"/>
              <a:t>improvement: values transfer: </a:t>
            </a:r>
            <a:r>
              <a:rPr lang="en-US" sz="2000" dirty="0"/>
              <a:t>ā(v).P</a:t>
            </a:r>
            <a:r>
              <a:rPr lang="en-US" dirty="0"/>
              <a:t> </a:t>
            </a:r>
            <a:r>
              <a:rPr lang="en-US" sz="2000" dirty="0" smtClean="0"/>
              <a:t>– </a:t>
            </a:r>
            <a:r>
              <a:rPr lang="pt-BR" sz="2000" dirty="0" smtClean="0"/>
              <a:t>send value </a:t>
            </a:r>
            <a:r>
              <a:rPr lang="pt-BR" sz="2000" dirty="0"/>
              <a:t>v </a:t>
            </a:r>
            <a:r>
              <a:rPr lang="pt-BR" sz="2000" dirty="0" smtClean="0"/>
              <a:t>on channel a, than start to execute </a:t>
            </a:r>
            <a:r>
              <a:rPr lang="pt-BR" sz="2000" dirty="0"/>
              <a:t>P</a:t>
            </a:r>
            <a:r>
              <a:rPr lang="en-US" sz="2000" dirty="0"/>
              <a:t> </a:t>
            </a:r>
          </a:p>
          <a:p>
            <a:pPr algn="ctr">
              <a:spcBef>
                <a:spcPct val="50000"/>
              </a:spcBef>
              <a:buFont typeface="Wingdings" pitchFamily="2" charset="2"/>
              <a:buChar char="§"/>
            </a:pPr>
            <a:endParaRPr lang="en-US" sz="2000" dirty="0"/>
          </a:p>
        </p:txBody>
      </p:sp>
    </p:spTree>
    <p:extLst>
      <p:ext uri="{BB962C8B-B14F-4D97-AF65-F5344CB8AC3E}">
        <p14:creationId xmlns:p14="http://schemas.microsoft.com/office/powerpoint/2010/main" val="11101433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93540"/>
                                        </p:tgtEl>
                                        <p:attrNameLst>
                                          <p:attrName>style.visibility</p:attrName>
                                        </p:attrNameLst>
                                      </p:cBhvr>
                                      <p:to>
                                        <p:strVal val="visible"/>
                                      </p:to>
                                    </p:set>
                                    <p:animEffect transition="in" filter="fade">
                                      <p:cBhvr>
                                        <p:cTn id="7" dur="2000"/>
                                        <p:tgtEl>
                                          <p:spTgt spid="1935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40"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dirty="0" smtClean="0"/>
              <a:t>Petri Nets</a:t>
            </a:r>
            <a:endParaRPr lang="en-US" dirty="0"/>
          </a:p>
        </p:txBody>
      </p:sp>
      <p:sp>
        <p:nvSpPr>
          <p:cNvPr id="62467" name="Rectangle 3"/>
          <p:cNvSpPr>
            <a:spLocks noGrp="1" noChangeArrowheads="1"/>
          </p:cNvSpPr>
          <p:nvPr>
            <p:ph type="body" sz="half" idx="1"/>
          </p:nvPr>
        </p:nvSpPr>
        <p:spPr>
          <a:xfrm>
            <a:off x="457200" y="1600200"/>
            <a:ext cx="4033838" cy="2547938"/>
          </a:xfrm>
        </p:spPr>
        <p:txBody>
          <a:bodyPr/>
          <a:lstStyle/>
          <a:p>
            <a:r>
              <a:rPr lang="fr-FR" sz="2400" dirty="0"/>
              <a:t>&lt;P, T, </a:t>
            </a:r>
            <a:r>
              <a:rPr lang="fr-FR" sz="2400" dirty="0" err="1"/>
              <a:t>Pre</a:t>
            </a:r>
            <a:r>
              <a:rPr lang="fr-FR" sz="2400" dirty="0"/>
              <a:t>, Post, M&gt;</a:t>
            </a:r>
            <a:r>
              <a:rPr lang="en-US" sz="2400" dirty="0"/>
              <a:t> </a:t>
            </a:r>
          </a:p>
          <a:p>
            <a:pPr lvl="1"/>
            <a:r>
              <a:rPr lang="fr-FR" sz="2000" dirty="0"/>
              <a:t>P </a:t>
            </a:r>
            <a:r>
              <a:rPr lang="en-US" sz="2000" dirty="0" smtClean="0"/>
              <a:t>set of locations</a:t>
            </a:r>
            <a:endParaRPr lang="fr-FR" sz="2000" dirty="0"/>
          </a:p>
          <a:p>
            <a:pPr lvl="1"/>
            <a:r>
              <a:rPr lang="fr-FR" sz="2000" dirty="0"/>
              <a:t>T  </a:t>
            </a:r>
            <a:r>
              <a:rPr lang="en-US" sz="2000" dirty="0" smtClean="0"/>
              <a:t>set of transitions</a:t>
            </a:r>
            <a:endParaRPr lang="fr-FR" sz="2000" dirty="0"/>
          </a:p>
          <a:p>
            <a:pPr lvl="1"/>
            <a:r>
              <a:rPr lang="fr-FR" sz="2000" dirty="0" err="1"/>
              <a:t>Pre</a:t>
            </a:r>
            <a:r>
              <a:rPr lang="fr-FR" sz="2000" dirty="0"/>
              <a:t> : P x T </a:t>
            </a:r>
            <a:r>
              <a:rPr lang="fr-FR" sz="2000" dirty="0">
                <a:sym typeface="Symbol" pitchFamily="18" charset="2"/>
              </a:rPr>
              <a:t></a:t>
            </a:r>
            <a:r>
              <a:rPr lang="fr-FR" sz="2000" dirty="0"/>
              <a:t> </a:t>
            </a:r>
            <a:r>
              <a:rPr lang="en-US" sz="2000" b="1" dirty="0">
                <a:latin typeface="Academy Engraved LET" pitchFamily="2" charset="0"/>
              </a:rPr>
              <a:t>N</a:t>
            </a:r>
            <a:r>
              <a:rPr lang="fr-FR" sz="2000" dirty="0"/>
              <a:t> </a:t>
            </a:r>
          </a:p>
          <a:p>
            <a:pPr lvl="1"/>
            <a:r>
              <a:rPr lang="fr-FR" sz="2000" dirty="0"/>
              <a:t>Post : T x P </a:t>
            </a:r>
            <a:r>
              <a:rPr lang="fr-FR" sz="2000" dirty="0">
                <a:sym typeface="Symbol" pitchFamily="18" charset="2"/>
              </a:rPr>
              <a:t></a:t>
            </a:r>
            <a:r>
              <a:rPr lang="fr-FR" sz="2000" dirty="0"/>
              <a:t> </a:t>
            </a:r>
            <a:r>
              <a:rPr lang="en-US" sz="2000" b="1" dirty="0">
                <a:latin typeface="Academy Engraved LET" pitchFamily="2" charset="0"/>
              </a:rPr>
              <a:t>N</a:t>
            </a:r>
            <a:r>
              <a:rPr lang="fr-FR" sz="2000" dirty="0"/>
              <a:t> </a:t>
            </a:r>
          </a:p>
          <a:p>
            <a:pPr lvl="1"/>
            <a:r>
              <a:rPr lang="fr-FR" sz="2000" dirty="0"/>
              <a:t>M : P </a:t>
            </a:r>
            <a:r>
              <a:rPr lang="fr-FR" sz="2000" dirty="0">
                <a:sym typeface="Symbol" pitchFamily="18" charset="2"/>
              </a:rPr>
              <a:t></a:t>
            </a:r>
            <a:r>
              <a:rPr lang="fr-FR" sz="2000" dirty="0"/>
              <a:t> </a:t>
            </a:r>
            <a:r>
              <a:rPr lang="en-US" sz="2000" b="1" dirty="0">
                <a:latin typeface="Academy Engraved LET" pitchFamily="2" charset="0"/>
              </a:rPr>
              <a:t>N</a:t>
            </a:r>
            <a:r>
              <a:rPr lang="fr-FR" sz="2000" dirty="0"/>
              <a:t> </a:t>
            </a:r>
          </a:p>
        </p:txBody>
      </p:sp>
      <p:grpSp>
        <p:nvGrpSpPr>
          <p:cNvPr id="62515" name="Group 51"/>
          <p:cNvGrpSpPr>
            <a:grpSpLocks/>
          </p:cNvGrpSpPr>
          <p:nvPr/>
        </p:nvGrpSpPr>
        <p:grpSpPr bwMode="auto">
          <a:xfrm>
            <a:off x="5292725" y="2060575"/>
            <a:ext cx="3851275" cy="3095625"/>
            <a:chOff x="3334" y="1298"/>
            <a:chExt cx="2426" cy="1950"/>
          </a:xfrm>
        </p:grpSpPr>
        <p:sp>
          <p:nvSpPr>
            <p:cNvPr id="62498" name="Line 34"/>
            <p:cNvSpPr>
              <a:spLocks noChangeShapeType="1"/>
            </p:cNvSpPr>
            <p:nvPr/>
          </p:nvSpPr>
          <p:spPr bwMode="auto">
            <a:xfrm>
              <a:off x="5193" y="1842"/>
              <a:ext cx="0" cy="318"/>
            </a:xfrm>
            <a:prstGeom prst="line">
              <a:avLst/>
            </a:prstGeom>
            <a:noFill/>
            <a:ln w="9525">
              <a:solidFill>
                <a:srgbClr val="080808"/>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grpSp>
          <p:nvGrpSpPr>
            <p:cNvPr id="62506" name="Group 42"/>
            <p:cNvGrpSpPr>
              <a:grpSpLocks/>
            </p:cNvGrpSpPr>
            <p:nvPr/>
          </p:nvGrpSpPr>
          <p:grpSpPr bwMode="auto">
            <a:xfrm>
              <a:off x="3334" y="1298"/>
              <a:ext cx="2426" cy="1950"/>
              <a:chOff x="3334" y="1298"/>
              <a:chExt cx="2426" cy="1950"/>
            </a:xfrm>
          </p:grpSpPr>
          <p:sp>
            <p:nvSpPr>
              <p:cNvPr id="62474" name="Oval 10"/>
              <p:cNvSpPr>
                <a:spLocks noChangeArrowheads="1"/>
              </p:cNvSpPr>
              <p:nvPr/>
            </p:nvSpPr>
            <p:spPr bwMode="auto">
              <a:xfrm>
                <a:off x="3334" y="1797"/>
                <a:ext cx="317" cy="317"/>
              </a:xfrm>
              <a:prstGeom prst="ellipse">
                <a:avLst/>
              </a:prstGeom>
              <a:solidFill>
                <a:schemeClr val="bg1">
                  <a:alpha val="0"/>
                </a:schemeClr>
              </a:solidFill>
              <a:ln w="9525">
                <a:solidFill>
                  <a:srgbClr val="080808"/>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o-RO"/>
              </a:p>
            </p:txBody>
          </p:sp>
          <p:sp>
            <p:nvSpPr>
              <p:cNvPr id="62484" name="Text Box 20"/>
              <p:cNvSpPr txBox="1">
                <a:spLocks noChangeArrowheads="1"/>
              </p:cNvSpPr>
              <p:nvPr/>
            </p:nvSpPr>
            <p:spPr bwMode="auto">
              <a:xfrm>
                <a:off x="3379" y="1888"/>
                <a:ext cx="635"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8080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400" b="0" i="0" u="none">
                    <a:solidFill>
                      <a:srgbClr val="080808"/>
                    </a:solidFill>
                    <a:latin typeface="Tahoma" pitchFamily="34" charset="0"/>
                  </a:rPr>
                  <a:t>P1</a:t>
                </a:r>
              </a:p>
            </p:txBody>
          </p:sp>
          <p:sp>
            <p:nvSpPr>
              <p:cNvPr id="62477" name="Oval 13"/>
              <p:cNvSpPr>
                <a:spLocks noChangeArrowheads="1"/>
              </p:cNvSpPr>
              <p:nvPr/>
            </p:nvSpPr>
            <p:spPr bwMode="auto">
              <a:xfrm>
                <a:off x="5103" y="2115"/>
                <a:ext cx="317" cy="317"/>
              </a:xfrm>
              <a:prstGeom prst="ellipse">
                <a:avLst/>
              </a:prstGeom>
              <a:solidFill>
                <a:schemeClr val="bg1"/>
              </a:solidFill>
              <a:ln w="9525">
                <a:solidFill>
                  <a:srgbClr val="080808"/>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o-RO"/>
              </a:p>
            </p:txBody>
          </p:sp>
          <p:sp>
            <p:nvSpPr>
              <p:cNvPr id="62478" name="Oval 14"/>
              <p:cNvSpPr>
                <a:spLocks noChangeArrowheads="1"/>
              </p:cNvSpPr>
              <p:nvPr/>
            </p:nvSpPr>
            <p:spPr bwMode="auto">
              <a:xfrm>
                <a:off x="4468" y="2931"/>
                <a:ext cx="317" cy="317"/>
              </a:xfrm>
              <a:prstGeom prst="ellipse">
                <a:avLst/>
              </a:prstGeom>
              <a:solidFill>
                <a:schemeClr val="bg1"/>
              </a:solidFill>
              <a:ln w="9525">
                <a:solidFill>
                  <a:srgbClr val="080808"/>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o-RO"/>
              </a:p>
            </p:txBody>
          </p:sp>
          <p:sp>
            <p:nvSpPr>
              <p:cNvPr id="62479" name="Text Box 15"/>
              <p:cNvSpPr txBox="1">
                <a:spLocks noChangeArrowheads="1"/>
              </p:cNvSpPr>
              <p:nvPr/>
            </p:nvSpPr>
            <p:spPr bwMode="auto">
              <a:xfrm>
                <a:off x="4195" y="1298"/>
                <a:ext cx="363" cy="237"/>
              </a:xfrm>
              <a:prstGeom prst="rect">
                <a:avLst/>
              </a:prstGeom>
              <a:noFill/>
              <a:ln w="9525">
                <a:solidFill>
                  <a:srgbClr val="080808"/>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0" i="0" u="none">
                    <a:solidFill>
                      <a:srgbClr val="080808"/>
                    </a:solidFill>
                    <a:latin typeface="Tahoma" pitchFamily="34" charset="0"/>
                  </a:rPr>
                  <a:t>T1</a:t>
                </a:r>
              </a:p>
            </p:txBody>
          </p:sp>
          <p:sp>
            <p:nvSpPr>
              <p:cNvPr id="62481" name="Text Box 17"/>
              <p:cNvSpPr txBox="1">
                <a:spLocks noChangeArrowheads="1"/>
              </p:cNvSpPr>
              <p:nvPr/>
            </p:nvSpPr>
            <p:spPr bwMode="auto">
              <a:xfrm>
                <a:off x="5012" y="1616"/>
                <a:ext cx="363" cy="237"/>
              </a:xfrm>
              <a:prstGeom prst="rect">
                <a:avLst/>
              </a:prstGeom>
              <a:noFill/>
              <a:ln w="9525">
                <a:solidFill>
                  <a:srgbClr val="080808"/>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0" i="0" u="none">
                    <a:solidFill>
                      <a:srgbClr val="080808"/>
                    </a:solidFill>
                    <a:latin typeface="Tahoma" pitchFamily="34" charset="0"/>
                  </a:rPr>
                  <a:t>T2</a:t>
                </a:r>
              </a:p>
            </p:txBody>
          </p:sp>
          <p:sp>
            <p:nvSpPr>
              <p:cNvPr id="62482" name="Text Box 18"/>
              <p:cNvSpPr txBox="1">
                <a:spLocks noChangeArrowheads="1"/>
              </p:cNvSpPr>
              <p:nvPr/>
            </p:nvSpPr>
            <p:spPr bwMode="auto">
              <a:xfrm>
                <a:off x="3606" y="2523"/>
                <a:ext cx="363" cy="237"/>
              </a:xfrm>
              <a:prstGeom prst="rect">
                <a:avLst/>
              </a:prstGeom>
              <a:noFill/>
              <a:ln w="9525">
                <a:solidFill>
                  <a:srgbClr val="080808"/>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0" i="0" u="none">
                    <a:solidFill>
                      <a:srgbClr val="080808"/>
                    </a:solidFill>
                    <a:latin typeface="Tahoma" pitchFamily="34" charset="0"/>
                  </a:rPr>
                  <a:t>T4</a:t>
                </a:r>
              </a:p>
            </p:txBody>
          </p:sp>
          <p:sp>
            <p:nvSpPr>
              <p:cNvPr id="62483" name="Text Box 19"/>
              <p:cNvSpPr txBox="1">
                <a:spLocks noChangeArrowheads="1"/>
              </p:cNvSpPr>
              <p:nvPr/>
            </p:nvSpPr>
            <p:spPr bwMode="auto">
              <a:xfrm>
                <a:off x="5103" y="2840"/>
                <a:ext cx="363" cy="237"/>
              </a:xfrm>
              <a:prstGeom prst="rect">
                <a:avLst/>
              </a:prstGeom>
              <a:noFill/>
              <a:ln w="9525">
                <a:solidFill>
                  <a:srgbClr val="080808"/>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0" i="0" u="none">
                    <a:solidFill>
                      <a:srgbClr val="080808"/>
                    </a:solidFill>
                    <a:latin typeface="Tahoma" pitchFamily="34" charset="0"/>
                  </a:rPr>
                  <a:t>T3</a:t>
                </a:r>
              </a:p>
            </p:txBody>
          </p:sp>
          <p:sp>
            <p:nvSpPr>
              <p:cNvPr id="62486" name="Text Box 22"/>
              <p:cNvSpPr txBox="1">
                <a:spLocks noChangeArrowheads="1"/>
              </p:cNvSpPr>
              <p:nvPr/>
            </p:nvSpPr>
            <p:spPr bwMode="auto">
              <a:xfrm>
                <a:off x="5125" y="2205"/>
                <a:ext cx="635"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8080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400" b="0" i="0" u="none">
                    <a:solidFill>
                      <a:srgbClr val="080808"/>
                    </a:solidFill>
                    <a:latin typeface="Tahoma" pitchFamily="34" charset="0"/>
                  </a:rPr>
                  <a:t>P2</a:t>
                </a:r>
              </a:p>
            </p:txBody>
          </p:sp>
          <p:sp>
            <p:nvSpPr>
              <p:cNvPr id="62487" name="Text Box 23"/>
              <p:cNvSpPr txBox="1">
                <a:spLocks noChangeArrowheads="1"/>
              </p:cNvSpPr>
              <p:nvPr/>
            </p:nvSpPr>
            <p:spPr bwMode="auto">
              <a:xfrm>
                <a:off x="4513" y="3022"/>
                <a:ext cx="36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8080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400" b="0" i="0" u="none">
                    <a:solidFill>
                      <a:srgbClr val="080808"/>
                    </a:solidFill>
                    <a:latin typeface="Tahoma" pitchFamily="34" charset="0"/>
                  </a:rPr>
                  <a:t>P3</a:t>
                </a:r>
              </a:p>
            </p:txBody>
          </p:sp>
          <p:sp>
            <p:nvSpPr>
              <p:cNvPr id="62488" name="Oval 24"/>
              <p:cNvSpPr>
                <a:spLocks noChangeArrowheads="1"/>
              </p:cNvSpPr>
              <p:nvPr/>
            </p:nvSpPr>
            <p:spPr bwMode="auto">
              <a:xfrm>
                <a:off x="3470" y="1842"/>
                <a:ext cx="90" cy="91"/>
              </a:xfrm>
              <a:prstGeom prst="ellipse">
                <a:avLst/>
              </a:prstGeom>
              <a:solidFill>
                <a:srgbClr val="080808"/>
              </a:solidFill>
              <a:ln w="9525">
                <a:solidFill>
                  <a:srgbClr val="080808"/>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o-RO"/>
              </a:p>
            </p:txBody>
          </p:sp>
          <p:sp>
            <p:nvSpPr>
              <p:cNvPr id="62489" name="Line 25"/>
              <p:cNvSpPr>
                <a:spLocks noChangeShapeType="1"/>
              </p:cNvSpPr>
              <p:nvPr/>
            </p:nvSpPr>
            <p:spPr bwMode="auto">
              <a:xfrm flipV="1">
                <a:off x="3606" y="1389"/>
                <a:ext cx="589" cy="453"/>
              </a:xfrm>
              <a:prstGeom prst="line">
                <a:avLst/>
              </a:prstGeom>
              <a:noFill/>
              <a:ln w="9525">
                <a:solidFill>
                  <a:srgbClr val="080808"/>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62490" name="Line 26"/>
              <p:cNvSpPr>
                <a:spLocks noChangeShapeType="1"/>
              </p:cNvSpPr>
              <p:nvPr/>
            </p:nvSpPr>
            <p:spPr bwMode="auto">
              <a:xfrm>
                <a:off x="4332" y="1525"/>
                <a:ext cx="816" cy="635"/>
              </a:xfrm>
              <a:prstGeom prst="line">
                <a:avLst/>
              </a:prstGeom>
              <a:noFill/>
              <a:ln w="9525">
                <a:solidFill>
                  <a:srgbClr val="080808"/>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62491" name="Line 27"/>
              <p:cNvSpPr>
                <a:spLocks noChangeShapeType="1"/>
              </p:cNvSpPr>
              <p:nvPr/>
            </p:nvSpPr>
            <p:spPr bwMode="auto">
              <a:xfrm flipH="1">
                <a:off x="3969" y="2341"/>
                <a:ext cx="1134" cy="318"/>
              </a:xfrm>
              <a:prstGeom prst="line">
                <a:avLst/>
              </a:prstGeom>
              <a:noFill/>
              <a:ln w="9525">
                <a:solidFill>
                  <a:srgbClr val="080808"/>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62492" name="Line 28"/>
              <p:cNvSpPr>
                <a:spLocks noChangeShapeType="1"/>
              </p:cNvSpPr>
              <p:nvPr/>
            </p:nvSpPr>
            <p:spPr bwMode="auto">
              <a:xfrm flipH="1" flipV="1">
                <a:off x="3470" y="2115"/>
                <a:ext cx="272" cy="408"/>
              </a:xfrm>
              <a:prstGeom prst="line">
                <a:avLst/>
              </a:prstGeom>
              <a:noFill/>
              <a:ln w="9525">
                <a:solidFill>
                  <a:srgbClr val="080808"/>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62493" name="Line 29"/>
              <p:cNvSpPr>
                <a:spLocks noChangeShapeType="1"/>
              </p:cNvSpPr>
              <p:nvPr/>
            </p:nvSpPr>
            <p:spPr bwMode="auto">
              <a:xfrm>
                <a:off x="5239" y="2432"/>
                <a:ext cx="0" cy="454"/>
              </a:xfrm>
              <a:prstGeom prst="line">
                <a:avLst/>
              </a:prstGeom>
              <a:noFill/>
              <a:ln w="9525">
                <a:solidFill>
                  <a:srgbClr val="080808"/>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62495" name="Line 31"/>
              <p:cNvSpPr>
                <a:spLocks noChangeShapeType="1"/>
              </p:cNvSpPr>
              <p:nvPr/>
            </p:nvSpPr>
            <p:spPr bwMode="auto">
              <a:xfrm flipH="1">
                <a:off x="4785" y="2931"/>
                <a:ext cx="272" cy="91"/>
              </a:xfrm>
              <a:prstGeom prst="line">
                <a:avLst/>
              </a:prstGeom>
              <a:noFill/>
              <a:ln w="9525">
                <a:solidFill>
                  <a:srgbClr val="080808"/>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62496" name="Line 32"/>
              <p:cNvSpPr>
                <a:spLocks noChangeShapeType="1"/>
              </p:cNvSpPr>
              <p:nvPr/>
            </p:nvSpPr>
            <p:spPr bwMode="auto">
              <a:xfrm flipH="1" flipV="1">
                <a:off x="3833" y="2750"/>
                <a:ext cx="635" cy="363"/>
              </a:xfrm>
              <a:prstGeom prst="line">
                <a:avLst/>
              </a:prstGeom>
              <a:noFill/>
              <a:ln w="9525">
                <a:solidFill>
                  <a:srgbClr val="080808"/>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62497" name="Line 33"/>
              <p:cNvSpPr>
                <a:spLocks noChangeShapeType="1"/>
              </p:cNvSpPr>
              <p:nvPr/>
            </p:nvSpPr>
            <p:spPr bwMode="auto">
              <a:xfrm flipV="1">
                <a:off x="3651" y="1752"/>
                <a:ext cx="1361" cy="227"/>
              </a:xfrm>
              <a:prstGeom prst="line">
                <a:avLst/>
              </a:prstGeom>
              <a:noFill/>
              <a:ln w="9525">
                <a:solidFill>
                  <a:srgbClr val="080808"/>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62499" name="Text Box 35"/>
              <p:cNvSpPr txBox="1">
                <a:spLocks noChangeArrowheads="1"/>
              </p:cNvSpPr>
              <p:nvPr/>
            </p:nvSpPr>
            <p:spPr bwMode="auto">
              <a:xfrm>
                <a:off x="4422" y="1661"/>
                <a:ext cx="27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8080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b="0" i="0" u="none">
                    <a:solidFill>
                      <a:srgbClr val="080808"/>
                    </a:solidFill>
                    <a:latin typeface="Tahoma" pitchFamily="34" charset="0"/>
                  </a:rPr>
                  <a:t>2</a:t>
                </a:r>
              </a:p>
            </p:txBody>
          </p:sp>
          <p:sp>
            <p:nvSpPr>
              <p:cNvPr id="62500" name="Text Box 36"/>
              <p:cNvSpPr txBox="1">
                <a:spLocks noChangeArrowheads="1"/>
              </p:cNvSpPr>
              <p:nvPr/>
            </p:nvSpPr>
            <p:spPr bwMode="auto">
              <a:xfrm>
                <a:off x="4422" y="2341"/>
                <a:ext cx="27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80808"/>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b="0" i="0" u="none">
                    <a:solidFill>
                      <a:srgbClr val="080808"/>
                    </a:solidFill>
                    <a:latin typeface="Tahoma" pitchFamily="34" charset="0"/>
                  </a:rPr>
                  <a:t>2</a:t>
                </a:r>
              </a:p>
            </p:txBody>
          </p:sp>
        </p:grpSp>
      </p:grpSp>
      <p:sp>
        <p:nvSpPr>
          <p:cNvPr id="62502" name="Text Box 38"/>
          <p:cNvSpPr txBox="1">
            <a:spLocks noChangeArrowheads="1"/>
          </p:cNvSpPr>
          <p:nvPr/>
        </p:nvSpPr>
        <p:spPr bwMode="auto">
          <a:xfrm>
            <a:off x="6804024" y="5734050"/>
            <a:ext cx="11525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600" b="0" i="0" u="none" dirty="0" smtClean="0">
                <a:solidFill>
                  <a:schemeClr val="hlink"/>
                </a:solidFill>
                <a:latin typeface="Tahoma" pitchFamily="34" charset="0"/>
              </a:rPr>
              <a:t>location</a:t>
            </a:r>
            <a:endParaRPr lang="en-US" sz="1600" b="0" i="0" u="none" dirty="0">
              <a:solidFill>
                <a:schemeClr val="hlink"/>
              </a:solidFill>
              <a:latin typeface="Tahoma" pitchFamily="34" charset="0"/>
            </a:endParaRPr>
          </a:p>
        </p:txBody>
      </p:sp>
      <p:sp>
        <p:nvSpPr>
          <p:cNvPr id="62504" name="Text Box 40"/>
          <p:cNvSpPr txBox="1">
            <a:spLocks noChangeArrowheads="1"/>
          </p:cNvSpPr>
          <p:nvPr/>
        </p:nvSpPr>
        <p:spPr bwMode="auto">
          <a:xfrm>
            <a:off x="6372225" y="1196975"/>
            <a:ext cx="10795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600" b="0" i="0" u="none" dirty="0" smtClean="0">
                <a:solidFill>
                  <a:schemeClr val="hlink"/>
                </a:solidFill>
                <a:latin typeface="Tahoma" pitchFamily="34" charset="0"/>
              </a:rPr>
              <a:t>transition</a:t>
            </a:r>
            <a:endParaRPr lang="en-US" sz="1600" b="0" i="0" u="none" dirty="0">
              <a:solidFill>
                <a:schemeClr val="hlink"/>
              </a:solidFill>
              <a:latin typeface="Tahoma" pitchFamily="34" charset="0"/>
            </a:endParaRPr>
          </a:p>
        </p:txBody>
      </p:sp>
      <p:sp>
        <p:nvSpPr>
          <p:cNvPr id="62505" name="Line 41"/>
          <p:cNvSpPr>
            <a:spLocks noChangeShapeType="1"/>
          </p:cNvSpPr>
          <p:nvPr/>
        </p:nvSpPr>
        <p:spPr bwMode="auto">
          <a:xfrm flipH="1">
            <a:off x="6877050" y="1557338"/>
            <a:ext cx="0" cy="503237"/>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62507" name="Text Box 43"/>
          <p:cNvSpPr txBox="1">
            <a:spLocks noChangeArrowheads="1"/>
          </p:cNvSpPr>
          <p:nvPr/>
        </p:nvSpPr>
        <p:spPr bwMode="auto">
          <a:xfrm>
            <a:off x="5580063" y="5013325"/>
            <a:ext cx="9366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600" b="0" i="0" u="none">
                <a:solidFill>
                  <a:schemeClr val="hlink"/>
                </a:solidFill>
                <a:latin typeface="Tahoma" pitchFamily="34" charset="0"/>
              </a:rPr>
              <a:t>Pre</a:t>
            </a:r>
          </a:p>
        </p:txBody>
      </p:sp>
      <p:sp>
        <p:nvSpPr>
          <p:cNvPr id="62508" name="Line 44"/>
          <p:cNvSpPr>
            <a:spLocks noChangeShapeType="1"/>
          </p:cNvSpPr>
          <p:nvPr/>
        </p:nvSpPr>
        <p:spPr bwMode="auto">
          <a:xfrm flipV="1">
            <a:off x="6084888" y="4652963"/>
            <a:ext cx="287337" cy="360362"/>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62509" name="Line 45"/>
          <p:cNvSpPr>
            <a:spLocks noChangeShapeType="1"/>
          </p:cNvSpPr>
          <p:nvPr/>
        </p:nvSpPr>
        <p:spPr bwMode="auto">
          <a:xfrm flipH="1" flipV="1">
            <a:off x="7885113" y="4797425"/>
            <a:ext cx="287337" cy="431800"/>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62510" name="Text Box 46"/>
          <p:cNvSpPr txBox="1">
            <a:spLocks noChangeArrowheads="1"/>
          </p:cNvSpPr>
          <p:nvPr/>
        </p:nvSpPr>
        <p:spPr bwMode="auto">
          <a:xfrm>
            <a:off x="7885113" y="5300663"/>
            <a:ext cx="863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600" b="0" i="0" u="none">
                <a:solidFill>
                  <a:schemeClr val="hlink"/>
                </a:solidFill>
                <a:latin typeface="Tahoma" pitchFamily="34" charset="0"/>
              </a:rPr>
              <a:t>Post</a:t>
            </a:r>
          </a:p>
        </p:txBody>
      </p:sp>
      <p:sp>
        <p:nvSpPr>
          <p:cNvPr id="62511" name="Text Box 47"/>
          <p:cNvSpPr txBox="1">
            <a:spLocks noChangeArrowheads="1"/>
          </p:cNvSpPr>
          <p:nvPr/>
        </p:nvSpPr>
        <p:spPr bwMode="auto">
          <a:xfrm>
            <a:off x="5219700" y="2276475"/>
            <a:ext cx="7921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600" b="0" i="0" u="none">
                <a:solidFill>
                  <a:schemeClr val="hlink"/>
                </a:solidFill>
                <a:latin typeface="Tahoma" pitchFamily="34" charset="0"/>
              </a:rPr>
              <a:t>M</a:t>
            </a:r>
          </a:p>
        </p:txBody>
      </p:sp>
      <p:sp>
        <p:nvSpPr>
          <p:cNvPr id="62513" name="Line 49"/>
          <p:cNvSpPr>
            <a:spLocks noChangeShapeType="1"/>
          </p:cNvSpPr>
          <p:nvPr/>
        </p:nvSpPr>
        <p:spPr bwMode="auto">
          <a:xfrm flipV="1">
            <a:off x="7164388" y="5157788"/>
            <a:ext cx="144462" cy="647700"/>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sp>
        <p:nvSpPr>
          <p:cNvPr id="62514" name="Line 50"/>
          <p:cNvSpPr>
            <a:spLocks noChangeShapeType="1"/>
          </p:cNvSpPr>
          <p:nvPr/>
        </p:nvSpPr>
        <p:spPr bwMode="auto">
          <a:xfrm>
            <a:off x="5435600" y="2565400"/>
            <a:ext cx="144463" cy="358775"/>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ro-RO"/>
          </a:p>
        </p:txBody>
      </p:sp>
      <p:grpSp>
        <p:nvGrpSpPr>
          <p:cNvPr id="2" name="Group 1"/>
          <p:cNvGrpSpPr/>
          <p:nvPr/>
        </p:nvGrpSpPr>
        <p:grpSpPr>
          <a:xfrm>
            <a:off x="389227" y="4182847"/>
            <a:ext cx="3600450" cy="1477328"/>
            <a:chOff x="389227" y="3835977"/>
            <a:chExt cx="3600450" cy="1477328"/>
          </a:xfrm>
        </p:grpSpPr>
        <p:sp>
          <p:nvSpPr>
            <p:cNvPr id="62517" name="AutoShape 53"/>
            <p:cNvSpPr>
              <a:spLocks noChangeArrowheads="1"/>
            </p:cNvSpPr>
            <p:nvPr/>
          </p:nvSpPr>
          <p:spPr bwMode="auto">
            <a:xfrm>
              <a:off x="2398713" y="4353162"/>
              <a:ext cx="431800" cy="72227"/>
            </a:xfrm>
            <a:prstGeom prst="rightArrow">
              <a:avLst>
                <a:gd name="adj1" fmla="val 50000"/>
                <a:gd name="adj2" fmla="val 151110"/>
              </a:avLst>
            </a:prstGeom>
            <a:solidFill>
              <a:schemeClr val="hlink"/>
            </a:soli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o-RO"/>
            </a:p>
          </p:txBody>
        </p:sp>
        <p:sp>
          <p:nvSpPr>
            <p:cNvPr id="62518" name="Text Box 54"/>
            <p:cNvSpPr txBox="1">
              <a:spLocks noChangeArrowheads="1"/>
            </p:cNvSpPr>
            <p:nvPr/>
          </p:nvSpPr>
          <p:spPr bwMode="auto">
            <a:xfrm>
              <a:off x="389227" y="3835977"/>
              <a:ext cx="3600450" cy="1477328"/>
            </a:xfrm>
            <a:prstGeom prst="rect">
              <a:avLst/>
            </a:prstGeom>
            <a:noFill/>
            <a:ln>
              <a:noFill/>
            </a:ln>
            <a:effectLst/>
            <a:extLst>
              <a:ext uri="{909E8E84-426E-40DD-AFC4-6F175D3DCCD1}">
                <a14:hiddenFill xmlns:a14="http://schemas.microsoft.com/office/drawing/2010/main">
                  <a:solidFill>
                    <a:srgbClr val="FFFFFF">
                      <a:alpha val="0"/>
                    </a:srgbClr>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20000"/>
                </a:spcBef>
                <a:buClr>
                  <a:schemeClr val="hlink"/>
                </a:buClr>
                <a:buSzPct val="110000"/>
                <a:buFont typeface="Wingdings" pitchFamily="2" charset="2"/>
                <a:buBlip>
                  <a:blip r:embed="rId2"/>
                </a:buBlip>
              </a:pPr>
              <a:r>
                <a:rPr lang="fr-FR" sz="2000" b="0" i="0" u="none" dirty="0" smtClean="0">
                  <a:solidFill>
                    <a:schemeClr val="accent2"/>
                  </a:solidFill>
                  <a:latin typeface="Tahoma" pitchFamily="34" charset="0"/>
                </a:rPr>
                <a:t>Can not </a:t>
              </a:r>
              <a:r>
                <a:rPr lang="fr-FR" sz="2000" b="0" i="0" u="none" dirty="0" err="1" smtClean="0">
                  <a:solidFill>
                    <a:schemeClr val="accent2"/>
                  </a:solidFill>
                  <a:latin typeface="Tahoma" pitchFamily="34" charset="0"/>
                </a:rPr>
                <a:t>be</a:t>
              </a:r>
              <a:r>
                <a:rPr lang="fr-FR" sz="2000" b="0" i="0" u="none" dirty="0" smtClean="0">
                  <a:solidFill>
                    <a:schemeClr val="accent2"/>
                  </a:solidFill>
                  <a:latin typeface="Tahoma" pitchFamily="34" charset="0"/>
                </a:rPr>
                <a:t> </a:t>
              </a:r>
              <a:r>
                <a:rPr lang="fr-FR" sz="2000" b="0" i="0" u="none" dirty="0" err="1" smtClean="0">
                  <a:solidFill>
                    <a:schemeClr val="accent2"/>
                  </a:solidFill>
                  <a:latin typeface="Tahoma" pitchFamily="34" charset="0"/>
                </a:rPr>
                <a:t>used</a:t>
              </a:r>
              <a:r>
                <a:rPr lang="fr-FR" sz="2000" b="0" i="0" u="none" dirty="0" smtClean="0">
                  <a:solidFill>
                    <a:schemeClr val="accent2"/>
                  </a:solidFill>
                  <a:latin typeface="Tahoma" pitchFamily="34" charset="0"/>
                </a:rPr>
                <a:t> to model </a:t>
              </a:r>
              <a:r>
                <a:rPr lang="fr-FR" sz="2000" b="0" i="0" u="none" dirty="0" err="1" smtClean="0">
                  <a:solidFill>
                    <a:schemeClr val="accent2"/>
                  </a:solidFill>
                  <a:latin typeface="Tahoma" pitchFamily="34" charset="0"/>
                </a:rPr>
                <a:t>problem</a:t>
              </a:r>
              <a:r>
                <a:rPr lang="fr-FR" sz="2000" b="0" i="0" u="none" dirty="0" smtClean="0">
                  <a:solidFill>
                    <a:schemeClr val="accent2"/>
                  </a:solidFill>
                  <a:latin typeface="Tahoma" pitchFamily="34" charset="0"/>
                </a:rPr>
                <a:t> </a:t>
              </a:r>
              <a:r>
                <a:rPr lang="fr-FR" sz="2000" b="0" i="0" u="none" dirty="0" err="1" smtClean="0">
                  <a:solidFill>
                    <a:schemeClr val="accent2"/>
                  </a:solidFill>
                  <a:latin typeface="Tahoma" pitchFamily="34" charset="0"/>
                </a:rPr>
                <a:t>domain</a:t>
              </a:r>
              <a:r>
                <a:rPr lang="fr-FR" sz="2000" b="0" i="0" u="none" dirty="0" smtClean="0">
                  <a:solidFill>
                    <a:schemeClr val="accent2"/>
                  </a:solidFill>
                  <a:latin typeface="Tahoma" pitchFamily="34" charset="0"/>
                </a:rPr>
                <a:t>        </a:t>
              </a:r>
              <a:r>
                <a:rPr lang="en-US" sz="2000" i="0" u="none" dirty="0" smtClean="0">
                  <a:solidFill>
                    <a:schemeClr val="accent2"/>
                  </a:solidFill>
                  <a:latin typeface="Tahoma" pitchFamily="34" charset="0"/>
                </a:rPr>
                <a:t>Petri nets with objects</a:t>
              </a:r>
              <a:endParaRPr lang="en-US" sz="2000" i="0" u="none" dirty="0">
                <a:solidFill>
                  <a:schemeClr val="accent2"/>
                </a:solidFill>
                <a:latin typeface="Tahoma" pitchFamily="34" charset="0"/>
              </a:endParaRPr>
            </a:p>
            <a:p>
              <a:pPr algn="ctr">
                <a:spcBef>
                  <a:spcPct val="50000"/>
                </a:spcBef>
              </a:pPr>
              <a:endParaRPr lang="en-US" sz="2000" i="0" u="none" dirty="0">
                <a:solidFill>
                  <a:schemeClr val="accent2"/>
                </a:solidFill>
                <a:latin typeface="Tahoma" pitchFamily="34" charset="0"/>
              </a:endParaRPr>
            </a:p>
          </p:txBody>
        </p:sp>
      </p:grpSp>
      <p:grpSp>
        <p:nvGrpSpPr>
          <p:cNvPr id="62568" name="Group 104"/>
          <p:cNvGrpSpPr>
            <a:grpSpLocks/>
          </p:cNvGrpSpPr>
          <p:nvPr/>
        </p:nvGrpSpPr>
        <p:grpSpPr bwMode="auto">
          <a:xfrm>
            <a:off x="4356100" y="1916113"/>
            <a:ext cx="4535488" cy="3024187"/>
            <a:chOff x="3183" y="1418"/>
            <a:chExt cx="5985" cy="4140"/>
          </a:xfrm>
        </p:grpSpPr>
        <p:grpSp>
          <p:nvGrpSpPr>
            <p:cNvPr id="62569" name="Group 105"/>
            <p:cNvGrpSpPr>
              <a:grpSpLocks/>
            </p:cNvGrpSpPr>
            <p:nvPr/>
          </p:nvGrpSpPr>
          <p:grpSpPr bwMode="auto">
            <a:xfrm>
              <a:off x="3183" y="1418"/>
              <a:ext cx="1710" cy="1620"/>
              <a:chOff x="3696" y="3515"/>
              <a:chExt cx="1710" cy="1620"/>
            </a:xfrm>
          </p:grpSpPr>
          <p:sp>
            <p:nvSpPr>
              <p:cNvPr id="62570" name="Oval 106"/>
              <p:cNvSpPr>
                <a:spLocks noChangeArrowheads="1"/>
              </p:cNvSpPr>
              <p:nvPr/>
            </p:nvSpPr>
            <p:spPr bwMode="auto">
              <a:xfrm>
                <a:off x="3696" y="3515"/>
                <a:ext cx="1710" cy="1620"/>
              </a:xfrm>
              <a:prstGeom prst="ellipse">
                <a:avLst/>
              </a:prstGeom>
              <a:solidFill>
                <a:srgbClr val="FFFFFF"/>
              </a:solidFill>
              <a:ln w="9525">
                <a:solidFill>
                  <a:srgbClr val="000000"/>
                </a:solidFill>
                <a:round/>
                <a:headEnd/>
                <a:tailEnd/>
              </a:ln>
            </p:spPr>
            <p:txBody>
              <a:bodyPr/>
              <a:lstStyle/>
              <a:p>
                <a:endParaRPr lang="ro-RO"/>
              </a:p>
            </p:txBody>
          </p:sp>
          <p:sp>
            <p:nvSpPr>
              <p:cNvPr id="62571" name="Text Box 107"/>
              <p:cNvSpPr txBox="1">
                <a:spLocks noChangeArrowheads="1"/>
              </p:cNvSpPr>
              <p:nvPr/>
            </p:nvSpPr>
            <p:spPr bwMode="auto">
              <a:xfrm>
                <a:off x="4059" y="3695"/>
                <a:ext cx="969" cy="360"/>
              </a:xfrm>
              <a:prstGeom prst="rect">
                <a:avLst/>
              </a:prstGeom>
              <a:solidFill>
                <a:srgbClr val="FFFFFF"/>
              </a:solidFill>
              <a:ln w="9525">
                <a:solidFill>
                  <a:srgbClr val="000000"/>
                </a:solidFill>
                <a:miter lim="800000"/>
                <a:headEnd/>
                <a:tailEnd/>
              </a:ln>
            </p:spPr>
            <p:txBody>
              <a:bodyPr/>
              <a:lstStyle/>
              <a:p>
                <a:r>
                  <a:rPr lang="en-US" sz="900" b="0" i="0" u="none" dirty="0" smtClean="0">
                    <a:latin typeface="Tahoma" pitchFamily="34" charset="0"/>
                  </a:rPr>
                  <a:t>Object</a:t>
                </a:r>
                <a:endParaRPr lang="en-US" sz="2400" b="0" i="0" u="none" dirty="0">
                  <a:latin typeface="Tahoma" pitchFamily="34" charset="0"/>
                </a:endParaRPr>
              </a:p>
            </p:txBody>
          </p:sp>
          <p:sp>
            <p:nvSpPr>
              <p:cNvPr id="62572" name="Text Box 108"/>
              <p:cNvSpPr txBox="1">
                <a:spLocks noChangeArrowheads="1"/>
              </p:cNvSpPr>
              <p:nvPr/>
            </p:nvSpPr>
            <p:spPr bwMode="auto">
              <a:xfrm>
                <a:off x="4059" y="4055"/>
                <a:ext cx="969" cy="900"/>
              </a:xfrm>
              <a:prstGeom prst="rect">
                <a:avLst/>
              </a:prstGeom>
              <a:solidFill>
                <a:srgbClr val="FFFFFF"/>
              </a:solidFill>
              <a:ln w="9525">
                <a:solidFill>
                  <a:srgbClr val="000000"/>
                </a:solidFill>
                <a:miter lim="800000"/>
                <a:headEnd/>
                <a:tailEnd/>
              </a:ln>
            </p:spPr>
            <p:txBody>
              <a:bodyPr/>
              <a:lstStyle/>
              <a:p>
                <a:r>
                  <a:rPr lang="en-US" sz="900" b="0" i="0" u="none" dirty="0" smtClean="0">
                    <a:latin typeface="Tahoma" pitchFamily="34" charset="0"/>
                  </a:rPr>
                  <a:t>Method1</a:t>
                </a:r>
                <a:endParaRPr lang="en-US" sz="900" b="0" i="0" u="none" dirty="0">
                  <a:latin typeface="Tahoma" pitchFamily="34" charset="0"/>
                </a:endParaRPr>
              </a:p>
              <a:p>
                <a:r>
                  <a:rPr lang="en-US" sz="900" b="0" i="0" u="none" dirty="0" smtClean="0">
                    <a:latin typeface="Tahoma" pitchFamily="34" charset="0"/>
                  </a:rPr>
                  <a:t>Method2</a:t>
                </a:r>
                <a:endParaRPr lang="en-US" sz="900" b="0" i="0" u="none" dirty="0">
                  <a:latin typeface="Tahoma" pitchFamily="34" charset="0"/>
                </a:endParaRPr>
              </a:p>
              <a:p>
                <a:r>
                  <a:rPr lang="en-US" sz="900" b="0" i="0" u="none" dirty="0" smtClean="0">
                    <a:latin typeface="Tahoma" pitchFamily="34" charset="0"/>
                  </a:rPr>
                  <a:t>Method3</a:t>
                </a:r>
                <a:endParaRPr lang="en-US" sz="2400" b="0" i="0" u="none" dirty="0">
                  <a:latin typeface="Tahoma" pitchFamily="34" charset="0"/>
                </a:endParaRPr>
              </a:p>
            </p:txBody>
          </p:sp>
        </p:grpSp>
        <p:grpSp>
          <p:nvGrpSpPr>
            <p:cNvPr id="62573" name="Group 109"/>
            <p:cNvGrpSpPr>
              <a:grpSpLocks/>
            </p:cNvGrpSpPr>
            <p:nvPr/>
          </p:nvGrpSpPr>
          <p:grpSpPr bwMode="auto">
            <a:xfrm>
              <a:off x="7458" y="1418"/>
              <a:ext cx="1710" cy="1620"/>
              <a:chOff x="7437" y="3515"/>
              <a:chExt cx="1710" cy="1620"/>
            </a:xfrm>
          </p:grpSpPr>
          <p:sp>
            <p:nvSpPr>
              <p:cNvPr id="62574" name="Oval 110"/>
              <p:cNvSpPr>
                <a:spLocks noChangeArrowheads="1"/>
              </p:cNvSpPr>
              <p:nvPr/>
            </p:nvSpPr>
            <p:spPr bwMode="auto">
              <a:xfrm>
                <a:off x="7437" y="3515"/>
                <a:ext cx="1710" cy="1620"/>
              </a:xfrm>
              <a:prstGeom prst="ellipse">
                <a:avLst/>
              </a:prstGeom>
              <a:solidFill>
                <a:srgbClr val="FFFFFF"/>
              </a:solidFill>
              <a:ln w="9525">
                <a:solidFill>
                  <a:srgbClr val="000000"/>
                </a:solidFill>
                <a:round/>
                <a:headEnd/>
                <a:tailEnd/>
              </a:ln>
            </p:spPr>
            <p:txBody>
              <a:bodyPr/>
              <a:lstStyle/>
              <a:p>
                <a:endParaRPr lang="ro-RO"/>
              </a:p>
            </p:txBody>
          </p:sp>
          <p:sp>
            <p:nvSpPr>
              <p:cNvPr id="62575" name="Text Box 111"/>
              <p:cNvSpPr txBox="1">
                <a:spLocks noChangeArrowheads="1"/>
              </p:cNvSpPr>
              <p:nvPr/>
            </p:nvSpPr>
            <p:spPr bwMode="auto">
              <a:xfrm>
                <a:off x="7800" y="3695"/>
                <a:ext cx="969" cy="360"/>
              </a:xfrm>
              <a:prstGeom prst="rect">
                <a:avLst/>
              </a:prstGeom>
              <a:solidFill>
                <a:srgbClr val="FFFFFF"/>
              </a:solidFill>
              <a:ln w="9525">
                <a:solidFill>
                  <a:srgbClr val="000000"/>
                </a:solidFill>
                <a:miter lim="800000"/>
                <a:headEnd/>
                <a:tailEnd/>
              </a:ln>
            </p:spPr>
            <p:txBody>
              <a:bodyPr/>
              <a:lstStyle/>
              <a:p>
                <a:r>
                  <a:rPr lang="en-US" sz="900" dirty="0">
                    <a:latin typeface="Tahoma" pitchFamily="34" charset="0"/>
                  </a:rPr>
                  <a:t>Object</a:t>
                </a:r>
                <a:endParaRPr lang="en-US" sz="2400" b="0" i="0" u="none" dirty="0">
                  <a:latin typeface="Tahoma" pitchFamily="34" charset="0"/>
                </a:endParaRPr>
              </a:p>
            </p:txBody>
          </p:sp>
          <p:sp>
            <p:nvSpPr>
              <p:cNvPr id="62576" name="Text Box 112"/>
              <p:cNvSpPr txBox="1">
                <a:spLocks noChangeArrowheads="1"/>
              </p:cNvSpPr>
              <p:nvPr/>
            </p:nvSpPr>
            <p:spPr bwMode="auto">
              <a:xfrm>
                <a:off x="7800" y="4055"/>
                <a:ext cx="969" cy="900"/>
              </a:xfrm>
              <a:prstGeom prst="rect">
                <a:avLst/>
              </a:prstGeom>
              <a:solidFill>
                <a:srgbClr val="FFFFFF"/>
              </a:solidFill>
              <a:ln w="9525">
                <a:solidFill>
                  <a:srgbClr val="000000"/>
                </a:solidFill>
                <a:miter lim="800000"/>
                <a:headEnd/>
                <a:tailEnd/>
              </a:ln>
            </p:spPr>
            <p:txBody>
              <a:bodyPr/>
              <a:lstStyle/>
              <a:p>
                <a:r>
                  <a:rPr lang="en-US" sz="900" dirty="0">
                    <a:latin typeface="Tahoma" pitchFamily="34" charset="0"/>
                  </a:rPr>
                  <a:t>Method1</a:t>
                </a:r>
              </a:p>
              <a:p>
                <a:r>
                  <a:rPr lang="en-US" sz="900" dirty="0">
                    <a:latin typeface="Tahoma" pitchFamily="34" charset="0"/>
                  </a:rPr>
                  <a:t>Method2</a:t>
                </a:r>
              </a:p>
              <a:p>
                <a:r>
                  <a:rPr lang="en-US" sz="900" dirty="0">
                    <a:latin typeface="Tahoma" pitchFamily="34" charset="0"/>
                  </a:rPr>
                  <a:t>Method3</a:t>
                </a:r>
                <a:endParaRPr lang="en-US" sz="2400" dirty="0">
                  <a:latin typeface="Tahoma" pitchFamily="34" charset="0"/>
                </a:endParaRPr>
              </a:p>
            </p:txBody>
          </p:sp>
        </p:grpSp>
        <p:sp>
          <p:nvSpPr>
            <p:cNvPr id="62577" name="Text Box 113"/>
            <p:cNvSpPr txBox="1">
              <a:spLocks noChangeArrowheads="1"/>
            </p:cNvSpPr>
            <p:nvPr/>
          </p:nvSpPr>
          <p:spPr bwMode="auto">
            <a:xfrm>
              <a:off x="5064" y="3578"/>
              <a:ext cx="1881" cy="540"/>
            </a:xfrm>
            <a:prstGeom prst="rect">
              <a:avLst/>
            </a:prstGeom>
            <a:solidFill>
              <a:srgbClr val="FFFFFF"/>
            </a:solidFill>
            <a:ln w="9525">
              <a:solidFill>
                <a:srgbClr val="000000"/>
              </a:solidFill>
              <a:miter lim="800000"/>
              <a:headEnd/>
              <a:tailEnd/>
            </a:ln>
          </p:spPr>
          <p:txBody>
            <a:bodyPr/>
            <a:lstStyle/>
            <a:p>
              <a:r>
                <a:rPr lang="en-US" sz="1200" b="0" i="0" u="none" dirty="0" smtClean="0">
                  <a:latin typeface="Tahoma" pitchFamily="34" charset="0"/>
                </a:rPr>
                <a:t>z=x.Metthod1(y</a:t>
              </a:r>
              <a:r>
                <a:rPr lang="en-US" sz="1200" b="0" i="0" u="none" dirty="0">
                  <a:latin typeface="Tahoma" pitchFamily="34" charset="0"/>
                </a:rPr>
                <a:t>)</a:t>
              </a:r>
              <a:endParaRPr lang="en-US" sz="2400" b="0" i="0" u="none" dirty="0">
                <a:latin typeface="Tahoma" pitchFamily="34" charset="0"/>
              </a:endParaRPr>
            </a:p>
          </p:txBody>
        </p:sp>
        <p:sp>
          <p:nvSpPr>
            <p:cNvPr id="62578" name="Line 114"/>
            <p:cNvSpPr>
              <a:spLocks noChangeShapeType="1"/>
            </p:cNvSpPr>
            <p:nvPr/>
          </p:nvSpPr>
          <p:spPr bwMode="auto">
            <a:xfrm>
              <a:off x="4665" y="2858"/>
              <a:ext cx="1083"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ro-RO"/>
            </a:p>
          </p:txBody>
        </p:sp>
        <p:sp>
          <p:nvSpPr>
            <p:cNvPr id="62579" name="Line 115"/>
            <p:cNvSpPr>
              <a:spLocks noChangeShapeType="1"/>
            </p:cNvSpPr>
            <p:nvPr/>
          </p:nvSpPr>
          <p:spPr bwMode="auto">
            <a:xfrm flipH="1">
              <a:off x="6375" y="2678"/>
              <a:ext cx="1254" cy="9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ro-RO"/>
            </a:p>
          </p:txBody>
        </p:sp>
        <p:sp>
          <p:nvSpPr>
            <p:cNvPr id="62580" name="Oval 116"/>
            <p:cNvSpPr>
              <a:spLocks noChangeArrowheads="1"/>
            </p:cNvSpPr>
            <p:nvPr/>
          </p:nvSpPr>
          <p:spPr bwMode="auto">
            <a:xfrm>
              <a:off x="4152" y="4838"/>
              <a:ext cx="570" cy="720"/>
            </a:xfrm>
            <a:prstGeom prst="ellipse">
              <a:avLst/>
            </a:prstGeom>
            <a:solidFill>
              <a:srgbClr val="FFFFFF"/>
            </a:solidFill>
            <a:ln w="9525">
              <a:solidFill>
                <a:srgbClr val="000000"/>
              </a:solidFill>
              <a:round/>
              <a:headEnd/>
              <a:tailEnd/>
            </a:ln>
          </p:spPr>
          <p:txBody>
            <a:bodyPr/>
            <a:lstStyle/>
            <a:p>
              <a:endParaRPr lang="ro-RO"/>
            </a:p>
          </p:txBody>
        </p:sp>
        <p:sp>
          <p:nvSpPr>
            <p:cNvPr id="62581" name="Oval 117"/>
            <p:cNvSpPr>
              <a:spLocks noChangeArrowheads="1"/>
            </p:cNvSpPr>
            <p:nvPr/>
          </p:nvSpPr>
          <p:spPr bwMode="auto">
            <a:xfrm>
              <a:off x="5634" y="4838"/>
              <a:ext cx="570" cy="720"/>
            </a:xfrm>
            <a:prstGeom prst="ellipse">
              <a:avLst/>
            </a:prstGeom>
            <a:solidFill>
              <a:srgbClr val="FFFFFF"/>
            </a:solidFill>
            <a:ln w="9525">
              <a:solidFill>
                <a:srgbClr val="000000"/>
              </a:solidFill>
              <a:round/>
              <a:headEnd/>
              <a:tailEnd/>
            </a:ln>
          </p:spPr>
          <p:txBody>
            <a:bodyPr/>
            <a:lstStyle/>
            <a:p>
              <a:endParaRPr lang="ro-RO"/>
            </a:p>
          </p:txBody>
        </p:sp>
        <p:sp>
          <p:nvSpPr>
            <p:cNvPr id="62582" name="Oval 118"/>
            <p:cNvSpPr>
              <a:spLocks noChangeArrowheads="1"/>
            </p:cNvSpPr>
            <p:nvPr/>
          </p:nvSpPr>
          <p:spPr bwMode="auto">
            <a:xfrm>
              <a:off x="6774" y="4838"/>
              <a:ext cx="570" cy="720"/>
            </a:xfrm>
            <a:prstGeom prst="ellipse">
              <a:avLst/>
            </a:prstGeom>
            <a:solidFill>
              <a:srgbClr val="FFFFFF"/>
            </a:solidFill>
            <a:ln w="9525">
              <a:solidFill>
                <a:srgbClr val="000000"/>
              </a:solidFill>
              <a:round/>
              <a:headEnd/>
              <a:tailEnd/>
            </a:ln>
          </p:spPr>
          <p:txBody>
            <a:bodyPr/>
            <a:lstStyle/>
            <a:p>
              <a:endParaRPr lang="ro-RO"/>
            </a:p>
          </p:txBody>
        </p:sp>
        <p:sp>
          <p:nvSpPr>
            <p:cNvPr id="62583" name="Line 119"/>
            <p:cNvSpPr>
              <a:spLocks noChangeShapeType="1"/>
            </p:cNvSpPr>
            <p:nvPr/>
          </p:nvSpPr>
          <p:spPr bwMode="auto">
            <a:xfrm flipH="1">
              <a:off x="4551" y="4118"/>
              <a:ext cx="855"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ro-RO"/>
            </a:p>
          </p:txBody>
        </p:sp>
        <p:sp>
          <p:nvSpPr>
            <p:cNvPr id="62584" name="Line 120"/>
            <p:cNvSpPr>
              <a:spLocks noChangeShapeType="1"/>
            </p:cNvSpPr>
            <p:nvPr/>
          </p:nvSpPr>
          <p:spPr bwMode="auto">
            <a:xfrm>
              <a:off x="5919" y="4118"/>
              <a:ext cx="0"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ro-RO"/>
            </a:p>
          </p:txBody>
        </p:sp>
        <p:sp>
          <p:nvSpPr>
            <p:cNvPr id="62585" name="Line 121"/>
            <p:cNvSpPr>
              <a:spLocks noChangeShapeType="1"/>
            </p:cNvSpPr>
            <p:nvPr/>
          </p:nvSpPr>
          <p:spPr bwMode="auto">
            <a:xfrm>
              <a:off x="6375" y="4118"/>
              <a:ext cx="741"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ro-RO"/>
            </a:p>
          </p:txBody>
        </p:sp>
        <p:sp>
          <p:nvSpPr>
            <p:cNvPr id="62586" name="Text Box 122"/>
            <p:cNvSpPr txBox="1">
              <a:spLocks noChangeArrowheads="1"/>
            </p:cNvSpPr>
            <p:nvPr/>
          </p:nvSpPr>
          <p:spPr bwMode="auto">
            <a:xfrm>
              <a:off x="4836" y="3038"/>
              <a:ext cx="1026"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b="0" i="0" u="none">
                  <a:latin typeface="Tahoma" pitchFamily="34" charset="0"/>
                </a:rPr>
                <a:t>&lt;x&gt;</a:t>
              </a:r>
              <a:endParaRPr lang="en-US" sz="2400" b="0" i="0" u="none">
                <a:latin typeface="Tahoma" pitchFamily="34" charset="0"/>
              </a:endParaRPr>
            </a:p>
          </p:txBody>
        </p:sp>
        <p:sp>
          <p:nvSpPr>
            <p:cNvPr id="62587" name="Text Box 123"/>
            <p:cNvSpPr txBox="1">
              <a:spLocks noChangeArrowheads="1"/>
            </p:cNvSpPr>
            <p:nvPr/>
          </p:nvSpPr>
          <p:spPr bwMode="auto">
            <a:xfrm>
              <a:off x="6603" y="3038"/>
              <a:ext cx="1026"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b="0" i="0" u="none">
                  <a:latin typeface="Tahoma" pitchFamily="34" charset="0"/>
                </a:rPr>
                <a:t>&lt;y&gt;</a:t>
              </a:r>
              <a:endParaRPr lang="en-US" sz="2400" b="0" i="0" u="none">
                <a:latin typeface="Tahoma" pitchFamily="34" charset="0"/>
              </a:endParaRPr>
            </a:p>
          </p:txBody>
        </p:sp>
        <p:sp>
          <p:nvSpPr>
            <p:cNvPr id="62588" name="Text Box 124"/>
            <p:cNvSpPr txBox="1">
              <a:spLocks noChangeArrowheads="1"/>
            </p:cNvSpPr>
            <p:nvPr/>
          </p:nvSpPr>
          <p:spPr bwMode="auto">
            <a:xfrm>
              <a:off x="5634" y="4298"/>
              <a:ext cx="627"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b="0" i="0" u="none">
                  <a:latin typeface="Tahoma" pitchFamily="34" charset="0"/>
                </a:rPr>
                <a:t>&lt;x&gt;</a:t>
              </a:r>
              <a:endParaRPr lang="en-US" sz="2400" b="0" i="0" u="none">
                <a:latin typeface="Tahoma" pitchFamily="34" charset="0"/>
              </a:endParaRPr>
            </a:p>
          </p:txBody>
        </p:sp>
        <p:sp>
          <p:nvSpPr>
            <p:cNvPr id="62589" name="Text Box 125"/>
            <p:cNvSpPr txBox="1">
              <a:spLocks noChangeArrowheads="1"/>
            </p:cNvSpPr>
            <p:nvPr/>
          </p:nvSpPr>
          <p:spPr bwMode="auto">
            <a:xfrm>
              <a:off x="4608" y="4298"/>
              <a:ext cx="1026"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b="0" i="0" u="none">
                  <a:latin typeface="Tahoma" pitchFamily="34" charset="0"/>
                </a:rPr>
                <a:t>&lt;z&gt;</a:t>
              </a:r>
              <a:endParaRPr lang="en-US" sz="2400" b="0" i="0" u="none">
                <a:latin typeface="Tahoma" pitchFamily="34" charset="0"/>
              </a:endParaRPr>
            </a:p>
          </p:txBody>
        </p:sp>
        <p:sp>
          <p:nvSpPr>
            <p:cNvPr id="62590" name="Text Box 126"/>
            <p:cNvSpPr txBox="1">
              <a:spLocks noChangeArrowheads="1"/>
            </p:cNvSpPr>
            <p:nvPr/>
          </p:nvSpPr>
          <p:spPr bwMode="auto">
            <a:xfrm>
              <a:off x="6432" y="4298"/>
              <a:ext cx="741"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b="0" i="0" u="none">
                  <a:latin typeface="Tahoma" pitchFamily="34" charset="0"/>
                </a:rPr>
                <a:t>&lt;y&gt;</a:t>
              </a:r>
              <a:endParaRPr lang="en-US" sz="2400" b="0" i="0" u="none">
                <a:latin typeface="Tahoma" pitchFamily="34" charset="0"/>
              </a:endParaRPr>
            </a:p>
          </p:txBody>
        </p:sp>
      </p:grpSp>
      <p:grpSp>
        <p:nvGrpSpPr>
          <p:cNvPr id="62591" name="Group 127"/>
          <p:cNvGrpSpPr>
            <a:grpSpLocks/>
          </p:cNvGrpSpPr>
          <p:nvPr/>
        </p:nvGrpSpPr>
        <p:grpSpPr bwMode="auto">
          <a:xfrm>
            <a:off x="1174750" y="3788568"/>
            <a:ext cx="1655763" cy="2449513"/>
            <a:chOff x="7287" y="11498"/>
            <a:chExt cx="1737" cy="3600"/>
          </a:xfrm>
        </p:grpSpPr>
        <p:grpSp>
          <p:nvGrpSpPr>
            <p:cNvPr id="62592" name="Group 128"/>
            <p:cNvGrpSpPr>
              <a:grpSpLocks noChangeAspect="1"/>
            </p:cNvGrpSpPr>
            <p:nvPr/>
          </p:nvGrpSpPr>
          <p:grpSpPr bwMode="auto">
            <a:xfrm>
              <a:off x="7287" y="11498"/>
              <a:ext cx="1737" cy="3600"/>
              <a:chOff x="3078" y="2205"/>
              <a:chExt cx="1665" cy="3489"/>
            </a:xfrm>
          </p:grpSpPr>
          <p:sp>
            <p:nvSpPr>
              <p:cNvPr id="62593" name="AutoShape 129"/>
              <p:cNvSpPr>
                <a:spLocks noChangeAspect="1" noChangeArrowheads="1"/>
              </p:cNvSpPr>
              <p:nvPr/>
            </p:nvSpPr>
            <p:spPr bwMode="auto">
              <a:xfrm>
                <a:off x="3078" y="2205"/>
                <a:ext cx="1665" cy="3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o-RO"/>
              </a:p>
            </p:txBody>
          </p:sp>
          <p:sp>
            <p:nvSpPr>
              <p:cNvPr id="62594" name="Line 130"/>
              <p:cNvSpPr>
                <a:spLocks noChangeShapeType="1"/>
              </p:cNvSpPr>
              <p:nvPr/>
            </p:nvSpPr>
            <p:spPr bwMode="auto">
              <a:xfrm>
                <a:off x="3963" y="2703"/>
                <a:ext cx="0" cy="33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ro-RO"/>
              </a:p>
            </p:txBody>
          </p:sp>
          <p:sp>
            <p:nvSpPr>
              <p:cNvPr id="62595" name="Text Box 131"/>
              <p:cNvSpPr txBox="1">
                <a:spLocks noChangeArrowheads="1"/>
              </p:cNvSpPr>
              <p:nvPr/>
            </p:nvSpPr>
            <p:spPr bwMode="auto">
              <a:xfrm>
                <a:off x="3702" y="3036"/>
                <a:ext cx="625" cy="332"/>
              </a:xfrm>
              <a:prstGeom prst="rect">
                <a:avLst/>
              </a:prstGeom>
              <a:solidFill>
                <a:srgbClr val="FFFFFF"/>
              </a:solidFill>
              <a:ln w="9525">
                <a:solidFill>
                  <a:srgbClr val="000000"/>
                </a:solidFill>
                <a:miter lim="800000"/>
                <a:headEnd/>
                <a:tailEnd/>
              </a:ln>
            </p:spPr>
            <p:txBody>
              <a:bodyPr/>
              <a:lstStyle/>
              <a:p>
                <a:r>
                  <a:rPr lang="en-US" sz="800" b="0" i="0" u="none"/>
                  <a:t>T1</a:t>
                </a:r>
                <a:endParaRPr lang="en-US" sz="2400" b="0" i="0" u="none">
                  <a:latin typeface="Tahoma" pitchFamily="34" charset="0"/>
                </a:endParaRPr>
              </a:p>
            </p:txBody>
          </p:sp>
          <p:sp>
            <p:nvSpPr>
              <p:cNvPr id="62596" name="Line 132"/>
              <p:cNvSpPr>
                <a:spLocks noChangeShapeType="1"/>
              </p:cNvSpPr>
              <p:nvPr/>
            </p:nvSpPr>
            <p:spPr bwMode="auto">
              <a:xfrm flipH="1">
                <a:off x="3650" y="3368"/>
                <a:ext cx="208" cy="33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ro-RO"/>
              </a:p>
            </p:txBody>
          </p:sp>
          <p:sp>
            <p:nvSpPr>
              <p:cNvPr id="62597" name="Line 133"/>
              <p:cNvSpPr>
                <a:spLocks noChangeShapeType="1"/>
              </p:cNvSpPr>
              <p:nvPr/>
            </p:nvSpPr>
            <p:spPr bwMode="auto">
              <a:xfrm>
                <a:off x="4171" y="3368"/>
                <a:ext cx="260" cy="33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ro-RO"/>
              </a:p>
            </p:txBody>
          </p:sp>
          <p:sp>
            <p:nvSpPr>
              <p:cNvPr id="62598" name="Oval 134"/>
              <p:cNvSpPr>
                <a:spLocks noChangeArrowheads="1"/>
              </p:cNvSpPr>
              <p:nvPr/>
            </p:nvSpPr>
            <p:spPr bwMode="auto">
              <a:xfrm>
                <a:off x="3546" y="3700"/>
                <a:ext cx="260" cy="166"/>
              </a:xfrm>
              <a:prstGeom prst="ellipse">
                <a:avLst/>
              </a:prstGeom>
              <a:solidFill>
                <a:srgbClr val="FFFFFF"/>
              </a:solidFill>
              <a:ln w="9525">
                <a:solidFill>
                  <a:srgbClr val="000000"/>
                </a:solidFill>
                <a:round/>
                <a:headEnd/>
                <a:tailEnd/>
              </a:ln>
            </p:spPr>
            <p:txBody>
              <a:bodyPr/>
              <a:lstStyle/>
              <a:p>
                <a:endParaRPr lang="ro-RO"/>
              </a:p>
            </p:txBody>
          </p:sp>
          <p:sp>
            <p:nvSpPr>
              <p:cNvPr id="62599" name="Oval 135"/>
              <p:cNvSpPr>
                <a:spLocks noChangeArrowheads="1"/>
              </p:cNvSpPr>
              <p:nvPr/>
            </p:nvSpPr>
            <p:spPr bwMode="auto">
              <a:xfrm>
                <a:off x="4275" y="3700"/>
                <a:ext cx="260" cy="166"/>
              </a:xfrm>
              <a:prstGeom prst="ellipse">
                <a:avLst/>
              </a:prstGeom>
              <a:solidFill>
                <a:srgbClr val="FFFFFF"/>
              </a:solidFill>
              <a:ln w="9525">
                <a:solidFill>
                  <a:srgbClr val="000000"/>
                </a:solidFill>
                <a:round/>
                <a:headEnd/>
                <a:tailEnd/>
              </a:ln>
            </p:spPr>
            <p:txBody>
              <a:bodyPr/>
              <a:lstStyle/>
              <a:p>
                <a:endParaRPr lang="ro-RO"/>
              </a:p>
            </p:txBody>
          </p:sp>
          <p:sp>
            <p:nvSpPr>
              <p:cNvPr id="62600" name="Line 136"/>
              <p:cNvSpPr>
                <a:spLocks noChangeShapeType="1"/>
              </p:cNvSpPr>
              <p:nvPr/>
            </p:nvSpPr>
            <p:spPr bwMode="auto">
              <a:xfrm>
                <a:off x="3650" y="3866"/>
                <a:ext cx="0" cy="33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ro-RO"/>
              </a:p>
            </p:txBody>
          </p:sp>
          <p:sp>
            <p:nvSpPr>
              <p:cNvPr id="62601" name="Line 137"/>
              <p:cNvSpPr>
                <a:spLocks noChangeShapeType="1"/>
              </p:cNvSpPr>
              <p:nvPr/>
            </p:nvSpPr>
            <p:spPr bwMode="auto">
              <a:xfrm>
                <a:off x="4431" y="3866"/>
                <a:ext cx="0" cy="33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ro-RO"/>
              </a:p>
            </p:txBody>
          </p:sp>
          <p:sp>
            <p:nvSpPr>
              <p:cNvPr id="62602" name="Text Box 138"/>
              <p:cNvSpPr txBox="1">
                <a:spLocks noChangeArrowheads="1"/>
              </p:cNvSpPr>
              <p:nvPr/>
            </p:nvSpPr>
            <p:spPr bwMode="auto">
              <a:xfrm>
                <a:off x="3390" y="4199"/>
                <a:ext cx="573" cy="332"/>
              </a:xfrm>
              <a:prstGeom prst="rect">
                <a:avLst/>
              </a:prstGeom>
              <a:solidFill>
                <a:srgbClr val="FFFFFF"/>
              </a:solidFill>
              <a:ln w="9525">
                <a:solidFill>
                  <a:srgbClr val="000000"/>
                </a:solidFill>
                <a:miter lim="800000"/>
                <a:headEnd/>
                <a:tailEnd/>
              </a:ln>
            </p:spPr>
            <p:txBody>
              <a:bodyPr/>
              <a:lstStyle/>
              <a:p>
                <a:r>
                  <a:rPr lang="en-US" sz="800" b="0" i="0" u="none"/>
                  <a:t>T2</a:t>
                </a:r>
                <a:endParaRPr lang="en-US" sz="2400" b="0" i="0" u="none">
                  <a:latin typeface="Tahoma" pitchFamily="34" charset="0"/>
                </a:endParaRPr>
              </a:p>
            </p:txBody>
          </p:sp>
          <p:sp>
            <p:nvSpPr>
              <p:cNvPr id="62603" name="Text Box 139"/>
              <p:cNvSpPr txBox="1">
                <a:spLocks noChangeArrowheads="1"/>
              </p:cNvSpPr>
              <p:nvPr/>
            </p:nvSpPr>
            <p:spPr bwMode="auto">
              <a:xfrm>
                <a:off x="4223" y="4199"/>
                <a:ext cx="520" cy="332"/>
              </a:xfrm>
              <a:prstGeom prst="rect">
                <a:avLst/>
              </a:prstGeom>
              <a:solidFill>
                <a:srgbClr val="FFFFFF"/>
              </a:solidFill>
              <a:ln w="9525">
                <a:solidFill>
                  <a:srgbClr val="000000"/>
                </a:solidFill>
                <a:miter lim="800000"/>
                <a:headEnd/>
                <a:tailEnd/>
              </a:ln>
            </p:spPr>
            <p:txBody>
              <a:bodyPr/>
              <a:lstStyle/>
              <a:p>
                <a:r>
                  <a:rPr lang="en-US" sz="800" b="0" i="0" u="none"/>
                  <a:t>T3</a:t>
                </a:r>
                <a:endParaRPr lang="en-US" sz="2400" b="0" i="0" u="none">
                  <a:latin typeface="Tahoma" pitchFamily="34" charset="0"/>
                </a:endParaRPr>
              </a:p>
            </p:txBody>
          </p:sp>
          <p:sp>
            <p:nvSpPr>
              <p:cNvPr id="62604" name="Line 140"/>
              <p:cNvSpPr>
                <a:spLocks noChangeShapeType="1"/>
              </p:cNvSpPr>
              <p:nvPr/>
            </p:nvSpPr>
            <p:spPr bwMode="auto">
              <a:xfrm>
                <a:off x="3702" y="4531"/>
                <a:ext cx="0" cy="33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ro-RO"/>
              </a:p>
            </p:txBody>
          </p:sp>
          <p:sp>
            <p:nvSpPr>
              <p:cNvPr id="62605" name="Line 141"/>
              <p:cNvSpPr>
                <a:spLocks noChangeShapeType="1"/>
              </p:cNvSpPr>
              <p:nvPr/>
            </p:nvSpPr>
            <p:spPr bwMode="auto">
              <a:xfrm>
                <a:off x="4535" y="4531"/>
                <a:ext cx="0" cy="33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ro-RO"/>
              </a:p>
            </p:txBody>
          </p:sp>
          <p:sp>
            <p:nvSpPr>
              <p:cNvPr id="62606" name="Line 142"/>
              <p:cNvSpPr>
                <a:spLocks noChangeShapeType="1"/>
              </p:cNvSpPr>
              <p:nvPr/>
            </p:nvSpPr>
            <p:spPr bwMode="auto">
              <a:xfrm>
                <a:off x="3702" y="5029"/>
                <a:ext cx="261" cy="16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ro-RO"/>
              </a:p>
            </p:txBody>
          </p:sp>
          <p:sp>
            <p:nvSpPr>
              <p:cNvPr id="62607" name="Line 143"/>
              <p:cNvSpPr>
                <a:spLocks noChangeShapeType="1"/>
              </p:cNvSpPr>
              <p:nvPr/>
            </p:nvSpPr>
            <p:spPr bwMode="auto">
              <a:xfrm flipH="1">
                <a:off x="4327" y="5029"/>
                <a:ext cx="260" cy="16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ro-RO"/>
              </a:p>
            </p:txBody>
          </p:sp>
          <p:sp>
            <p:nvSpPr>
              <p:cNvPr id="62608" name="Text Box 144"/>
              <p:cNvSpPr txBox="1">
                <a:spLocks noChangeArrowheads="1"/>
              </p:cNvSpPr>
              <p:nvPr/>
            </p:nvSpPr>
            <p:spPr bwMode="auto">
              <a:xfrm>
                <a:off x="3858" y="5196"/>
                <a:ext cx="573" cy="332"/>
              </a:xfrm>
              <a:prstGeom prst="rect">
                <a:avLst/>
              </a:prstGeom>
              <a:solidFill>
                <a:srgbClr val="FFFFFF"/>
              </a:solidFill>
              <a:ln w="9525">
                <a:solidFill>
                  <a:srgbClr val="000000"/>
                </a:solidFill>
                <a:miter lim="800000"/>
                <a:headEnd/>
                <a:tailEnd/>
              </a:ln>
            </p:spPr>
            <p:txBody>
              <a:bodyPr/>
              <a:lstStyle/>
              <a:p>
                <a:r>
                  <a:rPr lang="en-US" sz="800" b="0" i="0" u="none"/>
                  <a:t>T4</a:t>
                </a:r>
                <a:endParaRPr lang="en-US" sz="2400" b="0" i="0" u="none">
                  <a:latin typeface="Tahoma" pitchFamily="34" charset="0"/>
                </a:endParaRPr>
              </a:p>
            </p:txBody>
          </p:sp>
          <p:sp>
            <p:nvSpPr>
              <p:cNvPr id="62609" name="Line 145"/>
              <p:cNvSpPr>
                <a:spLocks noChangeShapeType="1"/>
              </p:cNvSpPr>
              <p:nvPr/>
            </p:nvSpPr>
            <p:spPr bwMode="auto">
              <a:xfrm flipH="1">
                <a:off x="3078" y="5694"/>
                <a:ext cx="1041"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ro-RO"/>
              </a:p>
            </p:txBody>
          </p:sp>
          <p:sp>
            <p:nvSpPr>
              <p:cNvPr id="62610" name="Line 146"/>
              <p:cNvSpPr>
                <a:spLocks noChangeShapeType="1"/>
              </p:cNvSpPr>
              <p:nvPr/>
            </p:nvSpPr>
            <p:spPr bwMode="auto">
              <a:xfrm>
                <a:off x="3078" y="2537"/>
                <a:ext cx="72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ro-RO"/>
              </a:p>
            </p:txBody>
          </p:sp>
          <p:sp>
            <p:nvSpPr>
              <p:cNvPr id="62611" name="Oval 147"/>
              <p:cNvSpPr>
                <a:spLocks noChangeArrowheads="1"/>
              </p:cNvSpPr>
              <p:nvPr/>
            </p:nvSpPr>
            <p:spPr bwMode="auto">
              <a:xfrm>
                <a:off x="3598" y="4863"/>
                <a:ext cx="260" cy="166"/>
              </a:xfrm>
              <a:prstGeom prst="ellipse">
                <a:avLst/>
              </a:prstGeom>
              <a:solidFill>
                <a:srgbClr val="FFFFFF"/>
              </a:solidFill>
              <a:ln w="9525">
                <a:solidFill>
                  <a:srgbClr val="000000"/>
                </a:solidFill>
                <a:round/>
                <a:headEnd/>
                <a:tailEnd/>
              </a:ln>
            </p:spPr>
            <p:txBody>
              <a:bodyPr/>
              <a:lstStyle/>
              <a:p>
                <a:endParaRPr lang="ro-RO"/>
              </a:p>
            </p:txBody>
          </p:sp>
          <p:sp>
            <p:nvSpPr>
              <p:cNvPr id="62612" name="Oval 148"/>
              <p:cNvSpPr>
                <a:spLocks noChangeArrowheads="1"/>
              </p:cNvSpPr>
              <p:nvPr/>
            </p:nvSpPr>
            <p:spPr bwMode="auto">
              <a:xfrm>
                <a:off x="4431" y="4863"/>
                <a:ext cx="260" cy="166"/>
              </a:xfrm>
              <a:prstGeom prst="ellipse">
                <a:avLst/>
              </a:prstGeom>
              <a:solidFill>
                <a:srgbClr val="FFFFFF"/>
              </a:solidFill>
              <a:ln w="9525">
                <a:solidFill>
                  <a:srgbClr val="000000"/>
                </a:solidFill>
                <a:round/>
                <a:headEnd/>
                <a:tailEnd/>
              </a:ln>
            </p:spPr>
            <p:txBody>
              <a:bodyPr/>
              <a:lstStyle/>
              <a:p>
                <a:endParaRPr lang="ro-RO"/>
              </a:p>
            </p:txBody>
          </p:sp>
          <p:sp>
            <p:nvSpPr>
              <p:cNvPr id="62613" name="Line 149"/>
              <p:cNvSpPr>
                <a:spLocks noChangeShapeType="1"/>
              </p:cNvSpPr>
              <p:nvPr/>
            </p:nvSpPr>
            <p:spPr bwMode="auto">
              <a:xfrm flipV="1">
                <a:off x="3078" y="2537"/>
                <a:ext cx="0" cy="315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ro-RO"/>
              </a:p>
            </p:txBody>
          </p:sp>
          <p:sp>
            <p:nvSpPr>
              <p:cNvPr id="62614" name="Oval 150"/>
              <p:cNvSpPr>
                <a:spLocks noChangeArrowheads="1"/>
              </p:cNvSpPr>
              <p:nvPr/>
            </p:nvSpPr>
            <p:spPr bwMode="auto">
              <a:xfrm>
                <a:off x="3858" y="2205"/>
                <a:ext cx="313" cy="498"/>
              </a:xfrm>
              <a:prstGeom prst="ellipse">
                <a:avLst/>
              </a:prstGeom>
              <a:solidFill>
                <a:srgbClr val="FFFFFF">
                  <a:alpha val="50000"/>
                </a:srgbClr>
              </a:solidFill>
              <a:ln w="9525">
                <a:solidFill>
                  <a:srgbClr val="000000"/>
                </a:solidFill>
                <a:round/>
                <a:headEnd/>
                <a:tailEnd/>
              </a:ln>
            </p:spPr>
            <p:txBody>
              <a:bodyPr/>
              <a:lstStyle/>
              <a:p>
                <a:endParaRPr lang="ro-RO"/>
              </a:p>
            </p:txBody>
          </p:sp>
          <p:sp>
            <p:nvSpPr>
              <p:cNvPr id="62615" name="Oval 151"/>
              <p:cNvSpPr>
                <a:spLocks noChangeArrowheads="1"/>
              </p:cNvSpPr>
              <p:nvPr/>
            </p:nvSpPr>
            <p:spPr bwMode="auto">
              <a:xfrm>
                <a:off x="3963" y="2371"/>
                <a:ext cx="105" cy="166"/>
              </a:xfrm>
              <a:prstGeom prst="ellipse">
                <a:avLst/>
              </a:prstGeom>
              <a:solidFill>
                <a:srgbClr val="003300"/>
              </a:solidFill>
              <a:ln w="9525">
                <a:solidFill>
                  <a:srgbClr val="000000"/>
                </a:solidFill>
                <a:round/>
                <a:headEnd/>
                <a:tailEnd/>
              </a:ln>
            </p:spPr>
            <p:txBody>
              <a:bodyPr/>
              <a:lstStyle/>
              <a:p>
                <a:endParaRPr lang="ro-RO"/>
              </a:p>
            </p:txBody>
          </p:sp>
        </p:grpSp>
        <p:sp>
          <p:nvSpPr>
            <p:cNvPr id="62616" name="Line 152"/>
            <p:cNvSpPr>
              <a:spLocks noChangeShapeType="1"/>
            </p:cNvSpPr>
            <p:nvPr/>
          </p:nvSpPr>
          <p:spPr bwMode="auto">
            <a:xfrm flipV="1">
              <a:off x="8427" y="14918"/>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ro-RO"/>
            </a:p>
          </p:txBody>
        </p:sp>
      </p:grpSp>
      <p:sp>
        <p:nvSpPr>
          <p:cNvPr id="62618" name="Rectangle 154"/>
          <p:cNvSpPr>
            <a:spLocks noChangeArrowheads="1"/>
          </p:cNvSpPr>
          <p:nvPr/>
        </p:nvSpPr>
        <p:spPr bwMode="auto">
          <a:xfrm>
            <a:off x="2614613" y="6538913"/>
            <a:ext cx="6529387" cy="274637"/>
          </a:xfrm>
          <a:prstGeom prst="rect">
            <a:avLst/>
          </a:prstGeom>
          <a:noFill/>
          <a:ln>
            <a:noFill/>
          </a:ln>
          <a:effectLst/>
          <a:extLst>
            <a:ext uri="{909E8E84-426E-40DD-AFC4-6F175D3DCCD1}">
              <a14:hiddenFill xmlns:a14="http://schemas.microsoft.com/office/drawing/2010/main">
                <a:solidFill>
                  <a:schemeClr val="accent1">
                    <a:alpha val="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t>http://www.informatik.uni-hamburg.de/TGI/PetriNets/introductions/aalst/trafficlight1.swf</a:t>
            </a:r>
          </a:p>
        </p:txBody>
      </p:sp>
    </p:spTree>
    <p:extLst>
      <p:ext uri="{BB962C8B-B14F-4D97-AF65-F5344CB8AC3E}">
        <p14:creationId xmlns:p14="http://schemas.microsoft.com/office/powerpoint/2010/main" val="917406460"/>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62515"/>
                                        </p:tgtEl>
                                        <p:attrNameLst>
                                          <p:attrName>style.visibility</p:attrName>
                                        </p:attrNameLst>
                                      </p:cBhvr>
                                      <p:to>
                                        <p:strVal val="visible"/>
                                      </p:to>
                                    </p:set>
                                    <p:animEffect transition="in" filter="fade">
                                      <p:cBhvr>
                                        <p:cTn id="7" dur="2000"/>
                                        <p:tgtEl>
                                          <p:spTgt spid="62515"/>
                                        </p:tgtEl>
                                      </p:cBhvr>
                                    </p:animEffect>
                                  </p:childTnLst>
                                </p:cTn>
                              </p:par>
                            </p:childTnLst>
                          </p:cTn>
                        </p:par>
                        <p:par>
                          <p:cTn id="8" fill="hold" nodeType="afterGroup">
                            <p:stCondLst>
                              <p:cond delay="2000"/>
                            </p:stCondLst>
                            <p:childTnLst>
                              <p:par>
                                <p:cTn id="9" presetID="3" presetClass="entr" presetSubtype="10" fill="hold" grpId="0" nodeType="afterEffect">
                                  <p:stCondLst>
                                    <p:cond delay="0"/>
                                  </p:stCondLst>
                                  <p:childTnLst>
                                    <p:set>
                                      <p:cBhvr>
                                        <p:cTn id="10" dur="1" fill="hold">
                                          <p:stCondLst>
                                            <p:cond delay="0"/>
                                          </p:stCondLst>
                                        </p:cTn>
                                        <p:tgtEl>
                                          <p:spTgt spid="62513"/>
                                        </p:tgtEl>
                                        <p:attrNameLst>
                                          <p:attrName>style.visibility</p:attrName>
                                        </p:attrNameLst>
                                      </p:cBhvr>
                                      <p:to>
                                        <p:strVal val="visible"/>
                                      </p:to>
                                    </p:set>
                                    <p:animEffect transition="in" filter="blinds(horizontal)">
                                      <p:cBhvr>
                                        <p:cTn id="11" dur="500"/>
                                        <p:tgtEl>
                                          <p:spTgt spid="62513"/>
                                        </p:tgtEl>
                                      </p:cBhvr>
                                    </p:animEffect>
                                  </p:childTnLst>
                                </p:cTn>
                              </p:par>
                            </p:childTnLst>
                          </p:cTn>
                        </p:par>
                        <p:par>
                          <p:cTn id="12" fill="hold" nodeType="afterGroup">
                            <p:stCondLst>
                              <p:cond delay="2500"/>
                            </p:stCondLst>
                            <p:childTnLst>
                              <p:par>
                                <p:cTn id="13" presetID="3" presetClass="entr" presetSubtype="10" fill="hold" grpId="0" nodeType="afterEffect">
                                  <p:stCondLst>
                                    <p:cond delay="0"/>
                                  </p:stCondLst>
                                  <p:childTnLst>
                                    <p:set>
                                      <p:cBhvr>
                                        <p:cTn id="14" dur="1" fill="hold">
                                          <p:stCondLst>
                                            <p:cond delay="0"/>
                                          </p:stCondLst>
                                        </p:cTn>
                                        <p:tgtEl>
                                          <p:spTgt spid="62502"/>
                                        </p:tgtEl>
                                        <p:attrNameLst>
                                          <p:attrName>style.visibility</p:attrName>
                                        </p:attrNameLst>
                                      </p:cBhvr>
                                      <p:to>
                                        <p:strVal val="visible"/>
                                      </p:to>
                                    </p:set>
                                    <p:animEffect transition="in" filter="blinds(horizontal)">
                                      <p:cBhvr>
                                        <p:cTn id="15" dur="500"/>
                                        <p:tgtEl>
                                          <p:spTgt spid="62502"/>
                                        </p:tgtEl>
                                      </p:cBhvr>
                                    </p:animEffect>
                                  </p:childTnLst>
                                </p:cTn>
                              </p:par>
                            </p:childTnLst>
                          </p:cTn>
                        </p:par>
                        <p:par>
                          <p:cTn id="16" fill="hold" nodeType="afterGroup">
                            <p:stCondLst>
                              <p:cond delay="3000"/>
                            </p:stCondLst>
                            <p:childTnLst>
                              <p:par>
                                <p:cTn id="17" presetID="3" presetClass="entr" presetSubtype="10" fill="hold" grpId="0" nodeType="afterEffect">
                                  <p:stCondLst>
                                    <p:cond delay="0"/>
                                  </p:stCondLst>
                                  <p:childTnLst>
                                    <p:set>
                                      <p:cBhvr>
                                        <p:cTn id="18" dur="1" fill="hold">
                                          <p:stCondLst>
                                            <p:cond delay="0"/>
                                          </p:stCondLst>
                                        </p:cTn>
                                        <p:tgtEl>
                                          <p:spTgt spid="62505"/>
                                        </p:tgtEl>
                                        <p:attrNameLst>
                                          <p:attrName>style.visibility</p:attrName>
                                        </p:attrNameLst>
                                      </p:cBhvr>
                                      <p:to>
                                        <p:strVal val="visible"/>
                                      </p:to>
                                    </p:set>
                                    <p:animEffect transition="in" filter="blinds(horizontal)">
                                      <p:cBhvr>
                                        <p:cTn id="19" dur="500"/>
                                        <p:tgtEl>
                                          <p:spTgt spid="62505"/>
                                        </p:tgtEl>
                                      </p:cBhvr>
                                    </p:animEffect>
                                  </p:childTnLst>
                                </p:cTn>
                              </p:par>
                            </p:childTnLst>
                          </p:cTn>
                        </p:par>
                        <p:par>
                          <p:cTn id="20" fill="hold" nodeType="afterGroup">
                            <p:stCondLst>
                              <p:cond delay="3500"/>
                            </p:stCondLst>
                            <p:childTnLst>
                              <p:par>
                                <p:cTn id="21" presetID="10" presetClass="entr" presetSubtype="0" fill="hold" nodeType="afterEffect">
                                  <p:stCondLst>
                                    <p:cond delay="0"/>
                                  </p:stCondLst>
                                  <p:childTnLst>
                                    <p:set>
                                      <p:cBhvr>
                                        <p:cTn id="22" dur="1" fill="hold">
                                          <p:stCondLst>
                                            <p:cond delay="0"/>
                                          </p:stCondLst>
                                        </p:cTn>
                                        <p:tgtEl>
                                          <p:spTgt spid="62504">
                                            <p:txEl>
                                              <p:pRg st="0" end="0"/>
                                            </p:txEl>
                                          </p:spTgt>
                                        </p:tgtEl>
                                        <p:attrNameLst>
                                          <p:attrName>style.visibility</p:attrName>
                                        </p:attrNameLst>
                                      </p:cBhvr>
                                      <p:to>
                                        <p:strVal val="visible"/>
                                      </p:to>
                                    </p:set>
                                    <p:animEffect transition="in" filter="fade">
                                      <p:cBhvr>
                                        <p:cTn id="23" dur="500"/>
                                        <p:tgtEl>
                                          <p:spTgt spid="62504">
                                            <p:txEl>
                                              <p:pRg st="0" end="0"/>
                                            </p:txEl>
                                          </p:spTgt>
                                        </p:tgtEl>
                                      </p:cBhvr>
                                    </p:animEffect>
                                  </p:childTnLst>
                                </p:cTn>
                              </p:par>
                            </p:childTnLst>
                          </p:cTn>
                        </p:par>
                        <p:par>
                          <p:cTn id="24" fill="hold" nodeType="afterGroup">
                            <p:stCondLst>
                              <p:cond delay="4000"/>
                            </p:stCondLst>
                            <p:childTnLst>
                              <p:par>
                                <p:cTn id="25" presetID="3" presetClass="entr" presetSubtype="10" fill="hold" grpId="0" nodeType="afterEffect">
                                  <p:stCondLst>
                                    <p:cond delay="0"/>
                                  </p:stCondLst>
                                  <p:childTnLst>
                                    <p:set>
                                      <p:cBhvr>
                                        <p:cTn id="26" dur="1" fill="hold">
                                          <p:stCondLst>
                                            <p:cond delay="0"/>
                                          </p:stCondLst>
                                        </p:cTn>
                                        <p:tgtEl>
                                          <p:spTgt spid="62508"/>
                                        </p:tgtEl>
                                        <p:attrNameLst>
                                          <p:attrName>style.visibility</p:attrName>
                                        </p:attrNameLst>
                                      </p:cBhvr>
                                      <p:to>
                                        <p:strVal val="visible"/>
                                      </p:to>
                                    </p:set>
                                    <p:animEffect transition="in" filter="blinds(horizontal)">
                                      <p:cBhvr>
                                        <p:cTn id="27" dur="500"/>
                                        <p:tgtEl>
                                          <p:spTgt spid="62508"/>
                                        </p:tgtEl>
                                      </p:cBhvr>
                                    </p:animEffect>
                                  </p:childTnLst>
                                </p:cTn>
                              </p:par>
                            </p:childTnLst>
                          </p:cTn>
                        </p:par>
                        <p:par>
                          <p:cTn id="28" fill="hold" nodeType="afterGroup">
                            <p:stCondLst>
                              <p:cond delay="4500"/>
                            </p:stCondLst>
                            <p:childTnLst>
                              <p:par>
                                <p:cTn id="29" presetID="3" presetClass="entr" presetSubtype="10" fill="hold" grpId="0" nodeType="afterEffect">
                                  <p:stCondLst>
                                    <p:cond delay="0"/>
                                  </p:stCondLst>
                                  <p:childTnLst>
                                    <p:set>
                                      <p:cBhvr>
                                        <p:cTn id="30" dur="1" fill="hold">
                                          <p:stCondLst>
                                            <p:cond delay="0"/>
                                          </p:stCondLst>
                                        </p:cTn>
                                        <p:tgtEl>
                                          <p:spTgt spid="62507"/>
                                        </p:tgtEl>
                                        <p:attrNameLst>
                                          <p:attrName>style.visibility</p:attrName>
                                        </p:attrNameLst>
                                      </p:cBhvr>
                                      <p:to>
                                        <p:strVal val="visible"/>
                                      </p:to>
                                    </p:set>
                                    <p:animEffect transition="in" filter="blinds(horizontal)">
                                      <p:cBhvr>
                                        <p:cTn id="31" dur="500"/>
                                        <p:tgtEl>
                                          <p:spTgt spid="62507"/>
                                        </p:tgtEl>
                                      </p:cBhvr>
                                    </p:animEffect>
                                  </p:childTnLst>
                                </p:cTn>
                              </p:par>
                            </p:childTnLst>
                          </p:cTn>
                        </p:par>
                        <p:par>
                          <p:cTn id="32" fill="hold" nodeType="afterGroup">
                            <p:stCondLst>
                              <p:cond delay="5000"/>
                            </p:stCondLst>
                            <p:childTnLst>
                              <p:par>
                                <p:cTn id="33" presetID="3" presetClass="entr" presetSubtype="10" fill="hold" grpId="0" nodeType="afterEffect">
                                  <p:stCondLst>
                                    <p:cond delay="0"/>
                                  </p:stCondLst>
                                  <p:childTnLst>
                                    <p:set>
                                      <p:cBhvr>
                                        <p:cTn id="34" dur="1" fill="hold">
                                          <p:stCondLst>
                                            <p:cond delay="0"/>
                                          </p:stCondLst>
                                        </p:cTn>
                                        <p:tgtEl>
                                          <p:spTgt spid="62509"/>
                                        </p:tgtEl>
                                        <p:attrNameLst>
                                          <p:attrName>style.visibility</p:attrName>
                                        </p:attrNameLst>
                                      </p:cBhvr>
                                      <p:to>
                                        <p:strVal val="visible"/>
                                      </p:to>
                                    </p:set>
                                    <p:animEffect transition="in" filter="blinds(horizontal)">
                                      <p:cBhvr>
                                        <p:cTn id="35" dur="500"/>
                                        <p:tgtEl>
                                          <p:spTgt spid="62509"/>
                                        </p:tgtEl>
                                      </p:cBhvr>
                                    </p:animEffect>
                                  </p:childTnLst>
                                </p:cTn>
                              </p:par>
                            </p:childTnLst>
                          </p:cTn>
                        </p:par>
                        <p:par>
                          <p:cTn id="36" fill="hold" nodeType="afterGroup">
                            <p:stCondLst>
                              <p:cond delay="5500"/>
                            </p:stCondLst>
                            <p:childTnLst>
                              <p:par>
                                <p:cTn id="37" presetID="3" presetClass="entr" presetSubtype="10" fill="hold" grpId="0" nodeType="afterEffect">
                                  <p:stCondLst>
                                    <p:cond delay="0"/>
                                  </p:stCondLst>
                                  <p:childTnLst>
                                    <p:set>
                                      <p:cBhvr>
                                        <p:cTn id="38" dur="1" fill="hold">
                                          <p:stCondLst>
                                            <p:cond delay="0"/>
                                          </p:stCondLst>
                                        </p:cTn>
                                        <p:tgtEl>
                                          <p:spTgt spid="62510"/>
                                        </p:tgtEl>
                                        <p:attrNameLst>
                                          <p:attrName>style.visibility</p:attrName>
                                        </p:attrNameLst>
                                      </p:cBhvr>
                                      <p:to>
                                        <p:strVal val="visible"/>
                                      </p:to>
                                    </p:set>
                                    <p:animEffect transition="in" filter="blinds(horizontal)">
                                      <p:cBhvr>
                                        <p:cTn id="39" dur="500"/>
                                        <p:tgtEl>
                                          <p:spTgt spid="62510"/>
                                        </p:tgtEl>
                                      </p:cBhvr>
                                    </p:animEffect>
                                  </p:childTnLst>
                                </p:cTn>
                              </p:par>
                            </p:childTnLst>
                          </p:cTn>
                        </p:par>
                        <p:par>
                          <p:cTn id="40" fill="hold" nodeType="afterGroup">
                            <p:stCondLst>
                              <p:cond delay="6000"/>
                            </p:stCondLst>
                            <p:childTnLst>
                              <p:par>
                                <p:cTn id="41" presetID="3" presetClass="entr" presetSubtype="10" fill="hold" grpId="0" nodeType="afterEffect">
                                  <p:stCondLst>
                                    <p:cond delay="0"/>
                                  </p:stCondLst>
                                  <p:childTnLst>
                                    <p:set>
                                      <p:cBhvr>
                                        <p:cTn id="42" dur="1" fill="hold">
                                          <p:stCondLst>
                                            <p:cond delay="0"/>
                                          </p:stCondLst>
                                        </p:cTn>
                                        <p:tgtEl>
                                          <p:spTgt spid="62514"/>
                                        </p:tgtEl>
                                        <p:attrNameLst>
                                          <p:attrName>style.visibility</p:attrName>
                                        </p:attrNameLst>
                                      </p:cBhvr>
                                      <p:to>
                                        <p:strVal val="visible"/>
                                      </p:to>
                                    </p:set>
                                    <p:animEffect transition="in" filter="blinds(horizontal)">
                                      <p:cBhvr>
                                        <p:cTn id="43" dur="500"/>
                                        <p:tgtEl>
                                          <p:spTgt spid="62514"/>
                                        </p:tgtEl>
                                      </p:cBhvr>
                                    </p:animEffect>
                                  </p:childTnLst>
                                </p:cTn>
                              </p:par>
                            </p:childTnLst>
                          </p:cTn>
                        </p:par>
                        <p:par>
                          <p:cTn id="44" fill="hold" nodeType="afterGroup">
                            <p:stCondLst>
                              <p:cond delay="6500"/>
                            </p:stCondLst>
                            <p:childTnLst>
                              <p:par>
                                <p:cTn id="45" presetID="3" presetClass="entr" presetSubtype="10" fill="hold" grpId="0" nodeType="afterEffect">
                                  <p:stCondLst>
                                    <p:cond delay="0"/>
                                  </p:stCondLst>
                                  <p:childTnLst>
                                    <p:set>
                                      <p:cBhvr>
                                        <p:cTn id="46" dur="1" fill="hold">
                                          <p:stCondLst>
                                            <p:cond delay="0"/>
                                          </p:stCondLst>
                                        </p:cTn>
                                        <p:tgtEl>
                                          <p:spTgt spid="62511"/>
                                        </p:tgtEl>
                                        <p:attrNameLst>
                                          <p:attrName>style.visibility</p:attrName>
                                        </p:attrNameLst>
                                      </p:cBhvr>
                                      <p:to>
                                        <p:strVal val="visible"/>
                                      </p:to>
                                    </p:set>
                                    <p:animEffect transition="in" filter="blinds(horizontal)">
                                      <p:cBhvr>
                                        <p:cTn id="47" dur="500"/>
                                        <p:tgtEl>
                                          <p:spTgt spid="62511"/>
                                        </p:tgtEl>
                                      </p:cBhvr>
                                    </p:animEffect>
                                  </p:childTnLst>
                                </p:cTn>
                              </p:par>
                            </p:childTnLst>
                          </p:cTn>
                        </p:par>
                        <p:par>
                          <p:cTn id="48" fill="hold" nodeType="afterGroup">
                            <p:stCondLst>
                              <p:cond delay="7000"/>
                            </p:stCondLst>
                            <p:childTnLst>
                              <p:par>
                                <p:cTn id="49" presetID="10" presetClass="entr" presetSubtype="0" fill="hold" nodeType="afterEffect">
                                  <p:stCondLst>
                                    <p:cond delay="0"/>
                                  </p:stCondLst>
                                  <p:childTnLst>
                                    <p:set>
                                      <p:cBhvr>
                                        <p:cTn id="50" dur="1" fill="hold">
                                          <p:stCondLst>
                                            <p:cond delay="0"/>
                                          </p:stCondLst>
                                        </p:cTn>
                                        <p:tgtEl>
                                          <p:spTgt spid="62591"/>
                                        </p:tgtEl>
                                        <p:attrNameLst>
                                          <p:attrName>style.visibility</p:attrName>
                                        </p:attrNameLst>
                                      </p:cBhvr>
                                      <p:to>
                                        <p:strVal val="visible"/>
                                      </p:to>
                                    </p:set>
                                    <p:animEffect transition="in" filter="fade">
                                      <p:cBhvr>
                                        <p:cTn id="51" dur="2000"/>
                                        <p:tgtEl>
                                          <p:spTgt spid="62591"/>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 presetClass="exit" presetSubtype="0" fill="hold" nodeType="clickEffect">
                                  <p:stCondLst>
                                    <p:cond delay="0"/>
                                  </p:stCondLst>
                                  <p:childTnLst>
                                    <p:set>
                                      <p:cBhvr>
                                        <p:cTn id="55" dur="1" fill="hold">
                                          <p:stCondLst>
                                            <p:cond delay="0"/>
                                          </p:stCondLst>
                                        </p:cTn>
                                        <p:tgtEl>
                                          <p:spTgt spid="62591"/>
                                        </p:tgtEl>
                                        <p:attrNameLst>
                                          <p:attrName>style.visibility</p:attrName>
                                        </p:attrNameLst>
                                      </p:cBhvr>
                                      <p:to>
                                        <p:strVal val="hidden"/>
                                      </p:to>
                                    </p:set>
                                  </p:childTnLst>
                                </p:cTn>
                              </p:par>
                              <p:par>
                                <p:cTn id="56" presetID="1" presetClass="exit" presetSubtype="0" fill="hold" nodeType="withEffect">
                                  <p:stCondLst>
                                    <p:cond delay="0"/>
                                  </p:stCondLst>
                                  <p:childTnLst>
                                    <p:set>
                                      <p:cBhvr>
                                        <p:cTn id="57" dur="1" fill="hold">
                                          <p:stCondLst>
                                            <p:cond delay="0"/>
                                          </p:stCondLst>
                                        </p:cTn>
                                        <p:tgtEl>
                                          <p:spTgt spid="62515"/>
                                        </p:tgtEl>
                                        <p:attrNameLst>
                                          <p:attrName>style.visibility</p:attrName>
                                        </p:attrNameLst>
                                      </p:cBhvr>
                                      <p:to>
                                        <p:strVal val="hidden"/>
                                      </p:to>
                                    </p:set>
                                  </p:childTnLst>
                                </p:cTn>
                              </p:par>
                              <p:par>
                                <p:cTn id="58" presetID="1" presetClass="exit" presetSubtype="0" fill="hold" grpId="1" nodeType="withEffect">
                                  <p:stCondLst>
                                    <p:cond delay="0"/>
                                  </p:stCondLst>
                                  <p:childTnLst>
                                    <p:set>
                                      <p:cBhvr>
                                        <p:cTn id="59" dur="1" fill="hold">
                                          <p:stCondLst>
                                            <p:cond delay="0"/>
                                          </p:stCondLst>
                                        </p:cTn>
                                        <p:tgtEl>
                                          <p:spTgt spid="62505"/>
                                        </p:tgtEl>
                                        <p:attrNameLst>
                                          <p:attrName>style.visibility</p:attrName>
                                        </p:attrNameLst>
                                      </p:cBhvr>
                                      <p:to>
                                        <p:strVal val="hidden"/>
                                      </p:to>
                                    </p:set>
                                  </p:childTnLst>
                                </p:cTn>
                              </p:par>
                              <p:par>
                                <p:cTn id="60" presetID="1" presetClass="exit" presetSubtype="0" fill="hold" grpId="0" nodeType="withEffect">
                                  <p:stCondLst>
                                    <p:cond delay="0"/>
                                  </p:stCondLst>
                                  <p:childTnLst>
                                    <p:set>
                                      <p:cBhvr>
                                        <p:cTn id="61" dur="1" fill="hold">
                                          <p:stCondLst>
                                            <p:cond delay="0"/>
                                          </p:stCondLst>
                                        </p:cTn>
                                        <p:tgtEl>
                                          <p:spTgt spid="62504">
                                            <p:txEl>
                                              <p:pRg st="0" end="0"/>
                                            </p:txEl>
                                          </p:spTgt>
                                        </p:tgtEl>
                                        <p:attrNameLst>
                                          <p:attrName>style.visibility</p:attrName>
                                        </p:attrNameLst>
                                      </p:cBhvr>
                                      <p:to>
                                        <p:strVal val="hidden"/>
                                      </p:to>
                                    </p:set>
                                  </p:childTnLst>
                                </p:cTn>
                              </p:par>
                              <p:par>
                                <p:cTn id="62" presetID="1" presetClass="exit" presetSubtype="0" fill="hold" grpId="1" nodeType="withEffect">
                                  <p:stCondLst>
                                    <p:cond delay="0"/>
                                  </p:stCondLst>
                                  <p:childTnLst>
                                    <p:set>
                                      <p:cBhvr>
                                        <p:cTn id="63" dur="1" fill="hold">
                                          <p:stCondLst>
                                            <p:cond delay="0"/>
                                          </p:stCondLst>
                                        </p:cTn>
                                        <p:tgtEl>
                                          <p:spTgt spid="62514"/>
                                        </p:tgtEl>
                                        <p:attrNameLst>
                                          <p:attrName>style.visibility</p:attrName>
                                        </p:attrNameLst>
                                      </p:cBhvr>
                                      <p:to>
                                        <p:strVal val="hidden"/>
                                      </p:to>
                                    </p:set>
                                  </p:childTnLst>
                                </p:cTn>
                              </p:par>
                              <p:par>
                                <p:cTn id="64" presetID="1" presetClass="exit" presetSubtype="0" fill="hold" grpId="1" nodeType="withEffect">
                                  <p:stCondLst>
                                    <p:cond delay="0"/>
                                  </p:stCondLst>
                                  <p:childTnLst>
                                    <p:set>
                                      <p:cBhvr>
                                        <p:cTn id="65" dur="1" fill="hold">
                                          <p:stCondLst>
                                            <p:cond delay="0"/>
                                          </p:stCondLst>
                                        </p:cTn>
                                        <p:tgtEl>
                                          <p:spTgt spid="62511"/>
                                        </p:tgtEl>
                                        <p:attrNameLst>
                                          <p:attrName>style.visibility</p:attrName>
                                        </p:attrNameLst>
                                      </p:cBhvr>
                                      <p:to>
                                        <p:strVal val="hidden"/>
                                      </p:to>
                                    </p:set>
                                  </p:childTnLst>
                                </p:cTn>
                              </p:par>
                              <p:par>
                                <p:cTn id="66" presetID="1" presetClass="exit" presetSubtype="0" fill="hold" grpId="1" nodeType="withEffect">
                                  <p:stCondLst>
                                    <p:cond delay="0"/>
                                  </p:stCondLst>
                                  <p:childTnLst>
                                    <p:set>
                                      <p:cBhvr>
                                        <p:cTn id="67" dur="1" fill="hold">
                                          <p:stCondLst>
                                            <p:cond delay="0"/>
                                          </p:stCondLst>
                                        </p:cTn>
                                        <p:tgtEl>
                                          <p:spTgt spid="62508"/>
                                        </p:tgtEl>
                                        <p:attrNameLst>
                                          <p:attrName>style.visibility</p:attrName>
                                        </p:attrNameLst>
                                      </p:cBhvr>
                                      <p:to>
                                        <p:strVal val="hidden"/>
                                      </p:to>
                                    </p:set>
                                  </p:childTnLst>
                                </p:cTn>
                              </p:par>
                              <p:par>
                                <p:cTn id="68" presetID="1" presetClass="exit" presetSubtype="0" fill="hold" grpId="1" nodeType="withEffect">
                                  <p:stCondLst>
                                    <p:cond delay="0"/>
                                  </p:stCondLst>
                                  <p:childTnLst>
                                    <p:set>
                                      <p:cBhvr>
                                        <p:cTn id="69" dur="1" fill="hold">
                                          <p:stCondLst>
                                            <p:cond delay="0"/>
                                          </p:stCondLst>
                                        </p:cTn>
                                        <p:tgtEl>
                                          <p:spTgt spid="62507"/>
                                        </p:tgtEl>
                                        <p:attrNameLst>
                                          <p:attrName>style.visibility</p:attrName>
                                        </p:attrNameLst>
                                      </p:cBhvr>
                                      <p:to>
                                        <p:strVal val="hidden"/>
                                      </p:to>
                                    </p:set>
                                  </p:childTnLst>
                                </p:cTn>
                              </p:par>
                              <p:par>
                                <p:cTn id="70" presetID="1" presetClass="exit" presetSubtype="0" fill="hold" grpId="1" nodeType="withEffect">
                                  <p:stCondLst>
                                    <p:cond delay="0"/>
                                  </p:stCondLst>
                                  <p:childTnLst>
                                    <p:set>
                                      <p:cBhvr>
                                        <p:cTn id="71" dur="1" fill="hold">
                                          <p:stCondLst>
                                            <p:cond delay="0"/>
                                          </p:stCondLst>
                                        </p:cTn>
                                        <p:tgtEl>
                                          <p:spTgt spid="62502"/>
                                        </p:tgtEl>
                                        <p:attrNameLst>
                                          <p:attrName>style.visibility</p:attrName>
                                        </p:attrNameLst>
                                      </p:cBhvr>
                                      <p:to>
                                        <p:strVal val="hidden"/>
                                      </p:to>
                                    </p:set>
                                  </p:childTnLst>
                                </p:cTn>
                              </p:par>
                              <p:par>
                                <p:cTn id="72" presetID="1" presetClass="exit" presetSubtype="0" fill="hold" grpId="1" nodeType="withEffect">
                                  <p:stCondLst>
                                    <p:cond delay="0"/>
                                  </p:stCondLst>
                                  <p:childTnLst>
                                    <p:set>
                                      <p:cBhvr>
                                        <p:cTn id="73" dur="1" fill="hold">
                                          <p:stCondLst>
                                            <p:cond delay="0"/>
                                          </p:stCondLst>
                                        </p:cTn>
                                        <p:tgtEl>
                                          <p:spTgt spid="62513"/>
                                        </p:tgtEl>
                                        <p:attrNameLst>
                                          <p:attrName>style.visibility</p:attrName>
                                        </p:attrNameLst>
                                      </p:cBhvr>
                                      <p:to>
                                        <p:strVal val="hidden"/>
                                      </p:to>
                                    </p:set>
                                  </p:childTnLst>
                                </p:cTn>
                              </p:par>
                              <p:par>
                                <p:cTn id="74" presetID="1" presetClass="exit" presetSubtype="0" fill="hold" grpId="1" nodeType="withEffect">
                                  <p:stCondLst>
                                    <p:cond delay="0"/>
                                  </p:stCondLst>
                                  <p:childTnLst>
                                    <p:set>
                                      <p:cBhvr>
                                        <p:cTn id="75" dur="1" fill="hold">
                                          <p:stCondLst>
                                            <p:cond delay="0"/>
                                          </p:stCondLst>
                                        </p:cTn>
                                        <p:tgtEl>
                                          <p:spTgt spid="62510"/>
                                        </p:tgtEl>
                                        <p:attrNameLst>
                                          <p:attrName>style.visibility</p:attrName>
                                        </p:attrNameLst>
                                      </p:cBhvr>
                                      <p:to>
                                        <p:strVal val="hidden"/>
                                      </p:to>
                                    </p:set>
                                  </p:childTnLst>
                                </p:cTn>
                              </p:par>
                              <p:par>
                                <p:cTn id="76" presetID="1" presetClass="exit" presetSubtype="0" fill="hold" grpId="1" nodeType="withEffect">
                                  <p:stCondLst>
                                    <p:cond delay="0"/>
                                  </p:stCondLst>
                                  <p:childTnLst>
                                    <p:set>
                                      <p:cBhvr>
                                        <p:cTn id="77" dur="1" fill="hold">
                                          <p:stCondLst>
                                            <p:cond delay="0"/>
                                          </p:stCondLst>
                                        </p:cTn>
                                        <p:tgtEl>
                                          <p:spTgt spid="62509"/>
                                        </p:tgtEl>
                                        <p:attrNameLst>
                                          <p:attrName>style.visibility</p:attrName>
                                        </p:attrNameLst>
                                      </p:cBhvr>
                                      <p:to>
                                        <p:strVal val="hidden"/>
                                      </p:to>
                                    </p:set>
                                  </p:childTnLst>
                                </p:cTn>
                              </p:par>
                              <p:par>
                                <p:cTn id="78" presetID="10" presetClass="entr" presetSubtype="0" fill="hold" nodeType="withEffect">
                                  <p:stCondLst>
                                    <p:cond delay="0"/>
                                  </p:stCondLst>
                                  <p:childTnLst>
                                    <p:set>
                                      <p:cBhvr>
                                        <p:cTn id="79" dur="1" fill="hold">
                                          <p:stCondLst>
                                            <p:cond delay="0"/>
                                          </p:stCondLst>
                                        </p:cTn>
                                        <p:tgtEl>
                                          <p:spTgt spid="62568"/>
                                        </p:tgtEl>
                                        <p:attrNameLst>
                                          <p:attrName>style.visibility</p:attrName>
                                        </p:attrNameLst>
                                      </p:cBhvr>
                                      <p:to>
                                        <p:strVal val="visible"/>
                                      </p:to>
                                    </p:set>
                                    <p:animEffect transition="in" filter="fade">
                                      <p:cBhvr>
                                        <p:cTn id="80" dur="500"/>
                                        <p:tgtEl>
                                          <p:spTgt spid="625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502" grpId="0"/>
      <p:bldP spid="62502" grpId="1"/>
      <p:bldP spid="62504" grpId="0" build="allAtOnce"/>
      <p:bldP spid="62505" grpId="0" animBg="1"/>
      <p:bldP spid="62505" grpId="1" animBg="1"/>
      <p:bldP spid="62507" grpId="0"/>
      <p:bldP spid="62507" grpId="1"/>
      <p:bldP spid="62508" grpId="0" animBg="1"/>
      <p:bldP spid="62508" grpId="1" animBg="1"/>
      <p:bldP spid="62509" grpId="0" animBg="1"/>
      <p:bldP spid="62509" grpId="1" animBg="1"/>
      <p:bldP spid="62510" grpId="0"/>
      <p:bldP spid="62510" grpId="1"/>
      <p:bldP spid="62511" grpId="0"/>
      <p:bldP spid="62511" grpId="1"/>
      <p:bldP spid="62513" grpId="0" animBg="1"/>
      <p:bldP spid="62513" grpId="1" animBg="1"/>
      <p:bldP spid="62514" grpId="0" animBg="1"/>
      <p:bldP spid="62514" grpId="1"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dirty="0" smtClean="0"/>
              <a:t>Petri nets in objects</a:t>
            </a:r>
            <a:endParaRPr lang="en-US" dirty="0"/>
          </a:p>
        </p:txBody>
      </p:sp>
      <p:sp>
        <p:nvSpPr>
          <p:cNvPr id="65539" name="Rectangle 3"/>
          <p:cNvSpPr>
            <a:spLocks noGrp="1" noChangeArrowheads="1"/>
          </p:cNvSpPr>
          <p:nvPr>
            <p:ph type="body" idx="1"/>
          </p:nvPr>
        </p:nvSpPr>
        <p:spPr>
          <a:xfrm>
            <a:off x="457200" y="1600200"/>
            <a:ext cx="8223250" cy="4525963"/>
          </a:xfrm>
        </p:spPr>
        <p:txBody>
          <a:bodyPr>
            <a:normAutofit lnSpcReduction="10000"/>
          </a:bodyPr>
          <a:lstStyle/>
          <a:p>
            <a:pPr>
              <a:lnSpc>
                <a:spcPct val="80000"/>
              </a:lnSpc>
            </a:pPr>
            <a:endParaRPr lang="en-US" sz="700" dirty="0"/>
          </a:p>
          <a:p>
            <a:pPr>
              <a:lnSpc>
                <a:spcPct val="80000"/>
              </a:lnSpc>
              <a:buFontTx/>
              <a:buNone/>
            </a:pPr>
            <a:endParaRPr lang="en-US" sz="700" dirty="0"/>
          </a:p>
          <a:p>
            <a:pPr>
              <a:lnSpc>
                <a:spcPct val="80000"/>
              </a:lnSpc>
            </a:pPr>
            <a:r>
              <a:rPr lang="en-US" sz="1800" b="1" dirty="0"/>
              <a:t>ICO </a:t>
            </a:r>
          </a:p>
          <a:p>
            <a:pPr>
              <a:lnSpc>
                <a:spcPct val="80000"/>
              </a:lnSpc>
              <a:buFontTx/>
              <a:buNone/>
            </a:pPr>
            <a:r>
              <a:rPr lang="en-US" sz="1800" b="1" dirty="0"/>
              <a:t>     (I</a:t>
            </a:r>
            <a:r>
              <a:rPr lang="en-US" sz="1800" dirty="0"/>
              <a:t>nteractive </a:t>
            </a:r>
            <a:r>
              <a:rPr lang="en-US" sz="1800" b="1" dirty="0"/>
              <a:t>C</a:t>
            </a:r>
            <a:r>
              <a:rPr lang="en-US" sz="1800" dirty="0"/>
              <a:t>ooperative</a:t>
            </a:r>
            <a:r>
              <a:rPr lang="en-US" sz="1800" b="1" dirty="0"/>
              <a:t> O</a:t>
            </a:r>
            <a:r>
              <a:rPr lang="en-US" sz="1800" dirty="0"/>
              <a:t>bjects</a:t>
            </a:r>
            <a:r>
              <a:rPr lang="en-US" sz="1800" b="1" dirty="0"/>
              <a:t>)</a:t>
            </a:r>
          </a:p>
          <a:p>
            <a:pPr lvl="1">
              <a:lnSpc>
                <a:spcPct val="80000"/>
              </a:lnSpc>
            </a:pPr>
            <a:r>
              <a:rPr lang="en-US" sz="1800" b="1" dirty="0" smtClean="0"/>
              <a:t>data</a:t>
            </a:r>
            <a:endParaRPr lang="en-US" sz="1800" b="1" dirty="0"/>
          </a:p>
          <a:p>
            <a:pPr lvl="2">
              <a:lnSpc>
                <a:spcPct val="80000"/>
              </a:lnSpc>
            </a:pPr>
            <a:r>
              <a:rPr lang="en-US" sz="1800" dirty="0" smtClean="0">
                <a:solidFill>
                  <a:schemeClr val="hlink"/>
                </a:solidFill>
              </a:rPr>
              <a:t>Objects attributes</a:t>
            </a:r>
            <a:endParaRPr lang="en-US" sz="1800" dirty="0">
              <a:solidFill>
                <a:schemeClr val="hlink"/>
              </a:solidFill>
            </a:endParaRPr>
          </a:p>
          <a:p>
            <a:pPr lvl="1">
              <a:lnSpc>
                <a:spcPct val="80000"/>
              </a:lnSpc>
            </a:pPr>
            <a:r>
              <a:rPr lang="en-US" sz="1800" b="1" dirty="0" smtClean="0"/>
              <a:t>operations</a:t>
            </a:r>
            <a:endParaRPr lang="en-US" sz="1800" b="1" dirty="0"/>
          </a:p>
          <a:p>
            <a:pPr lvl="2">
              <a:lnSpc>
                <a:spcPct val="80000"/>
              </a:lnSpc>
            </a:pPr>
            <a:r>
              <a:rPr lang="en-US" sz="1800" dirty="0" smtClean="0">
                <a:solidFill>
                  <a:schemeClr val="hlink"/>
                </a:solidFill>
              </a:rPr>
              <a:t>Spontaneous object </a:t>
            </a:r>
            <a:r>
              <a:rPr lang="en-US" sz="1800" dirty="0" err="1" smtClean="0">
                <a:solidFill>
                  <a:schemeClr val="hlink"/>
                </a:solidFill>
              </a:rPr>
              <a:t>operations+services</a:t>
            </a:r>
            <a:endParaRPr lang="en-US" sz="1800" dirty="0">
              <a:solidFill>
                <a:schemeClr val="hlink"/>
              </a:solidFill>
            </a:endParaRPr>
          </a:p>
          <a:p>
            <a:pPr lvl="2">
              <a:lnSpc>
                <a:spcPct val="80000"/>
              </a:lnSpc>
            </a:pPr>
            <a:r>
              <a:rPr lang="en-US" sz="1800" dirty="0" smtClean="0">
                <a:solidFill>
                  <a:schemeClr val="hlink"/>
                </a:solidFill>
              </a:rPr>
              <a:t>Objects communication: </a:t>
            </a:r>
            <a:r>
              <a:rPr lang="en-US" sz="1800" dirty="0">
                <a:solidFill>
                  <a:schemeClr val="hlink"/>
                </a:solidFill>
              </a:rPr>
              <a:t>C-S</a:t>
            </a:r>
          </a:p>
          <a:p>
            <a:pPr lvl="1">
              <a:lnSpc>
                <a:spcPct val="80000"/>
              </a:lnSpc>
            </a:pPr>
            <a:r>
              <a:rPr lang="en-US" sz="1800" b="1" dirty="0" smtClean="0"/>
              <a:t>behavior </a:t>
            </a:r>
            <a:r>
              <a:rPr lang="en-US" sz="1800" dirty="0"/>
              <a:t>(</a:t>
            </a:r>
            <a:r>
              <a:rPr lang="en-US" sz="1800" dirty="0" err="1"/>
              <a:t>ObCS</a:t>
            </a:r>
            <a:r>
              <a:rPr lang="en-US" sz="1800" dirty="0"/>
              <a:t> = PN)</a:t>
            </a:r>
          </a:p>
          <a:p>
            <a:pPr lvl="2">
              <a:lnSpc>
                <a:spcPct val="80000"/>
              </a:lnSpc>
            </a:pPr>
            <a:r>
              <a:rPr lang="en-US" sz="1800" dirty="0" smtClean="0">
                <a:solidFill>
                  <a:schemeClr val="hlink"/>
                </a:solidFill>
              </a:rPr>
              <a:t>Describes services availability, the way services requests are processed, services that are required by other objects</a:t>
            </a:r>
          </a:p>
          <a:p>
            <a:pPr lvl="2">
              <a:lnSpc>
                <a:spcPct val="80000"/>
              </a:lnSpc>
            </a:pPr>
            <a:r>
              <a:rPr lang="en-US" sz="1800" dirty="0" smtClean="0">
                <a:solidFill>
                  <a:schemeClr val="hlink"/>
                </a:solidFill>
              </a:rPr>
              <a:t>Each service has associated transitions from </a:t>
            </a:r>
            <a:r>
              <a:rPr lang="en-US" sz="1800" dirty="0" err="1" smtClean="0">
                <a:solidFill>
                  <a:schemeClr val="hlink"/>
                </a:solidFill>
              </a:rPr>
              <a:t>ObCS</a:t>
            </a:r>
            <a:endParaRPr lang="en-US" sz="1800" dirty="0">
              <a:solidFill>
                <a:schemeClr val="hlink"/>
              </a:solidFill>
            </a:endParaRPr>
          </a:p>
          <a:p>
            <a:pPr lvl="1">
              <a:lnSpc>
                <a:spcPct val="80000"/>
              </a:lnSpc>
            </a:pPr>
            <a:r>
              <a:rPr lang="en-US" sz="1800" b="1" dirty="0" smtClean="0"/>
              <a:t>presentation</a:t>
            </a:r>
            <a:endParaRPr lang="en-US" sz="1800" b="1" dirty="0"/>
          </a:p>
          <a:p>
            <a:pPr lvl="2">
              <a:lnSpc>
                <a:spcPct val="80000"/>
              </a:lnSpc>
            </a:pPr>
            <a:r>
              <a:rPr lang="en-US" sz="1800" dirty="0" smtClean="0">
                <a:solidFill>
                  <a:schemeClr val="hlink"/>
                </a:solidFill>
              </a:rPr>
              <a:t>Structured set of widgets</a:t>
            </a:r>
            <a:endParaRPr lang="en-US" sz="1800" dirty="0">
              <a:solidFill>
                <a:schemeClr val="hlink"/>
              </a:solidFill>
            </a:endParaRPr>
          </a:p>
          <a:p>
            <a:pPr lvl="2">
              <a:lnSpc>
                <a:spcPct val="80000"/>
              </a:lnSpc>
            </a:pPr>
            <a:r>
              <a:rPr lang="en-US" sz="1800" dirty="0" smtClean="0">
                <a:solidFill>
                  <a:schemeClr val="hlink"/>
                </a:solidFill>
              </a:rPr>
              <a:t>Activation function:  </a:t>
            </a:r>
            <a:r>
              <a:rPr lang="en-US" sz="1800" dirty="0">
                <a:solidFill>
                  <a:schemeClr val="hlink"/>
                </a:solidFill>
              </a:rPr>
              <a:t>(widget, </a:t>
            </a:r>
            <a:r>
              <a:rPr lang="en-US" sz="1800" dirty="0" smtClean="0">
                <a:solidFill>
                  <a:schemeClr val="hlink"/>
                </a:solidFill>
              </a:rPr>
              <a:t>user action)</a:t>
            </a:r>
            <a:r>
              <a:rPr lang="en-US" sz="1800" dirty="0">
                <a:solidFill>
                  <a:schemeClr val="hlink"/>
                </a:solidFill>
                <a:sym typeface="Symbol" pitchFamily="18" charset="2"/>
              </a:rPr>
              <a:t> </a:t>
            </a:r>
            <a:r>
              <a:rPr lang="en-US" sz="1800" dirty="0" smtClean="0">
                <a:solidFill>
                  <a:schemeClr val="hlink"/>
                </a:solidFill>
                <a:sym typeface="Symbol" pitchFamily="18" charset="2"/>
              </a:rPr>
              <a:t>service</a:t>
            </a:r>
            <a:endParaRPr lang="en-US" sz="1800" dirty="0">
              <a:solidFill>
                <a:schemeClr val="hlink"/>
              </a:solidFill>
              <a:sym typeface="Symbol" pitchFamily="18" charset="2"/>
            </a:endParaRPr>
          </a:p>
          <a:p>
            <a:pPr>
              <a:lnSpc>
                <a:spcPct val="80000"/>
              </a:lnSpc>
            </a:pPr>
            <a:r>
              <a:rPr lang="en-US" sz="1800" dirty="0" smtClean="0"/>
              <a:t>Advantages: solid formal fundamentals, </a:t>
            </a:r>
            <a:r>
              <a:rPr lang="en-US" sz="1800" dirty="0" err="1" smtClean="0"/>
              <a:t>executability</a:t>
            </a:r>
            <a:r>
              <a:rPr lang="en-US" sz="1800" dirty="0" smtClean="0"/>
              <a:t>, graphical representation, model formal </a:t>
            </a:r>
            <a:r>
              <a:rPr lang="en-US" sz="1800" dirty="0" err="1" smtClean="0"/>
              <a:t>verificationr</a:t>
            </a:r>
            <a:endParaRPr lang="en-US" sz="1800" dirty="0"/>
          </a:p>
        </p:txBody>
      </p:sp>
      <p:grpSp>
        <p:nvGrpSpPr>
          <p:cNvPr id="65563" name="Group 27"/>
          <p:cNvGrpSpPr>
            <a:grpSpLocks/>
          </p:cNvGrpSpPr>
          <p:nvPr/>
        </p:nvGrpSpPr>
        <p:grpSpPr bwMode="auto">
          <a:xfrm>
            <a:off x="4643438" y="1557338"/>
            <a:ext cx="4090987" cy="1714500"/>
            <a:chOff x="2253" y="8626"/>
            <a:chExt cx="7234" cy="2700"/>
          </a:xfrm>
        </p:grpSpPr>
        <p:sp>
          <p:nvSpPr>
            <p:cNvPr id="65564" name="Rectangle 28"/>
            <p:cNvSpPr>
              <a:spLocks noChangeArrowheads="1"/>
            </p:cNvSpPr>
            <p:nvPr/>
          </p:nvSpPr>
          <p:spPr bwMode="auto">
            <a:xfrm>
              <a:off x="3792" y="8626"/>
              <a:ext cx="4104" cy="2700"/>
            </a:xfrm>
            <a:prstGeom prst="rect">
              <a:avLst/>
            </a:prstGeom>
            <a:solidFill>
              <a:srgbClr val="FFFFFF"/>
            </a:solidFill>
            <a:ln w="9525">
              <a:solidFill>
                <a:srgbClr val="000000"/>
              </a:solidFill>
              <a:miter lim="800000"/>
              <a:headEnd/>
              <a:tailEnd/>
            </a:ln>
          </p:spPr>
          <p:txBody>
            <a:bodyPr/>
            <a:lstStyle/>
            <a:p>
              <a:endParaRPr lang="ro-RO"/>
            </a:p>
          </p:txBody>
        </p:sp>
        <p:sp>
          <p:nvSpPr>
            <p:cNvPr id="65565" name="Text Box 29"/>
            <p:cNvSpPr txBox="1">
              <a:spLocks noChangeArrowheads="1"/>
            </p:cNvSpPr>
            <p:nvPr/>
          </p:nvSpPr>
          <p:spPr bwMode="auto">
            <a:xfrm>
              <a:off x="3792" y="8626"/>
              <a:ext cx="4104" cy="720"/>
            </a:xfrm>
            <a:prstGeom prst="rect">
              <a:avLst/>
            </a:prstGeom>
            <a:solidFill>
              <a:srgbClr val="FFFFFF"/>
            </a:solidFill>
            <a:ln w="9525">
              <a:solidFill>
                <a:srgbClr val="000000"/>
              </a:solidFill>
              <a:miter lim="800000"/>
              <a:headEnd/>
              <a:tailEnd/>
            </a:ln>
          </p:spPr>
          <p:txBody>
            <a:bodyPr/>
            <a:lstStyle/>
            <a:p>
              <a:pPr algn="ctr"/>
              <a:r>
                <a:rPr lang="en-US" sz="1200" i="0" u="none" dirty="0" smtClean="0">
                  <a:solidFill>
                    <a:srgbClr val="40458C"/>
                  </a:solidFill>
                  <a:latin typeface="Tahoma" pitchFamily="34" charset="0"/>
                </a:rPr>
                <a:t>Object</a:t>
              </a:r>
              <a:endParaRPr lang="en-US" sz="2400" b="0" i="0" u="none" dirty="0">
                <a:latin typeface="Tahoma" pitchFamily="34" charset="0"/>
              </a:endParaRPr>
            </a:p>
          </p:txBody>
        </p:sp>
        <p:sp>
          <p:nvSpPr>
            <p:cNvPr id="65566" name="Text Box 30"/>
            <p:cNvSpPr txBox="1">
              <a:spLocks noChangeArrowheads="1"/>
            </p:cNvSpPr>
            <p:nvPr/>
          </p:nvSpPr>
          <p:spPr bwMode="auto">
            <a:xfrm>
              <a:off x="3963" y="10238"/>
              <a:ext cx="1138" cy="360"/>
            </a:xfrm>
            <a:prstGeom prst="rect">
              <a:avLst/>
            </a:prstGeom>
            <a:solidFill>
              <a:srgbClr val="FFFFFF"/>
            </a:solidFill>
            <a:ln w="9525">
              <a:solidFill>
                <a:srgbClr val="000000"/>
              </a:solidFill>
              <a:miter lim="800000"/>
              <a:headEnd/>
              <a:tailEnd/>
            </a:ln>
          </p:spPr>
          <p:txBody>
            <a:bodyPr/>
            <a:lstStyle/>
            <a:p>
              <a:r>
                <a:rPr lang="en-US" sz="1000" dirty="0">
                  <a:solidFill>
                    <a:srgbClr val="40458C"/>
                  </a:solidFill>
                  <a:latin typeface="Tahoma" pitchFamily="34" charset="0"/>
                </a:rPr>
                <a:t>Method</a:t>
              </a:r>
              <a:endParaRPr lang="en-US" sz="2400" b="0" i="0" u="none" dirty="0">
                <a:latin typeface="Tahoma" pitchFamily="34" charset="0"/>
              </a:endParaRPr>
            </a:p>
          </p:txBody>
        </p:sp>
        <p:sp>
          <p:nvSpPr>
            <p:cNvPr id="65567" name="Text Box 31"/>
            <p:cNvSpPr txBox="1">
              <a:spLocks noChangeArrowheads="1"/>
            </p:cNvSpPr>
            <p:nvPr/>
          </p:nvSpPr>
          <p:spPr bwMode="auto">
            <a:xfrm>
              <a:off x="6585" y="9714"/>
              <a:ext cx="1138" cy="360"/>
            </a:xfrm>
            <a:prstGeom prst="rect">
              <a:avLst/>
            </a:prstGeom>
            <a:solidFill>
              <a:srgbClr val="FFFFFF"/>
            </a:solidFill>
            <a:ln w="9525">
              <a:solidFill>
                <a:srgbClr val="000000"/>
              </a:solidFill>
              <a:miter lim="800000"/>
              <a:headEnd/>
              <a:tailEnd/>
            </a:ln>
          </p:spPr>
          <p:txBody>
            <a:bodyPr/>
            <a:lstStyle/>
            <a:p>
              <a:r>
                <a:rPr lang="en-US" sz="1000" b="0" i="0" u="none" dirty="0" smtClean="0">
                  <a:solidFill>
                    <a:srgbClr val="40458C"/>
                  </a:solidFill>
                  <a:latin typeface="Tahoma" pitchFamily="34" charset="0"/>
                </a:rPr>
                <a:t>Method</a:t>
              </a:r>
              <a:endParaRPr lang="en-US" sz="2400" b="0" i="0" u="none" dirty="0">
                <a:latin typeface="Tahoma" pitchFamily="34" charset="0"/>
              </a:endParaRPr>
            </a:p>
          </p:txBody>
        </p:sp>
        <p:sp>
          <p:nvSpPr>
            <p:cNvPr id="65568" name="Text Box 32"/>
            <p:cNvSpPr txBox="1">
              <a:spLocks noChangeArrowheads="1"/>
            </p:cNvSpPr>
            <p:nvPr/>
          </p:nvSpPr>
          <p:spPr bwMode="auto">
            <a:xfrm>
              <a:off x="6585" y="10238"/>
              <a:ext cx="1138" cy="360"/>
            </a:xfrm>
            <a:prstGeom prst="rect">
              <a:avLst/>
            </a:prstGeom>
            <a:solidFill>
              <a:srgbClr val="FFFFFF"/>
            </a:solidFill>
            <a:ln w="9525">
              <a:solidFill>
                <a:srgbClr val="000000"/>
              </a:solidFill>
              <a:miter lim="800000"/>
              <a:headEnd/>
              <a:tailEnd/>
            </a:ln>
          </p:spPr>
          <p:txBody>
            <a:bodyPr/>
            <a:lstStyle/>
            <a:p>
              <a:r>
                <a:rPr lang="en-US" sz="1000" dirty="0">
                  <a:solidFill>
                    <a:srgbClr val="40458C"/>
                  </a:solidFill>
                  <a:latin typeface="Tahoma" pitchFamily="34" charset="0"/>
                </a:rPr>
                <a:t>Method</a:t>
              </a:r>
              <a:endParaRPr lang="en-US" sz="2400" b="0" i="0" u="none" dirty="0">
                <a:latin typeface="Tahoma" pitchFamily="34" charset="0"/>
              </a:endParaRPr>
            </a:p>
          </p:txBody>
        </p:sp>
        <p:sp>
          <p:nvSpPr>
            <p:cNvPr id="65569" name="Oval 33"/>
            <p:cNvSpPr>
              <a:spLocks noChangeArrowheads="1"/>
            </p:cNvSpPr>
            <p:nvPr/>
          </p:nvSpPr>
          <p:spPr bwMode="auto">
            <a:xfrm>
              <a:off x="5197" y="9518"/>
              <a:ext cx="539" cy="540"/>
            </a:xfrm>
            <a:prstGeom prst="ellipse">
              <a:avLst/>
            </a:prstGeom>
            <a:solidFill>
              <a:srgbClr val="FFFFFF"/>
            </a:solidFill>
            <a:ln w="9525">
              <a:solidFill>
                <a:srgbClr val="000000"/>
              </a:solidFill>
              <a:round/>
              <a:headEnd/>
              <a:tailEnd/>
            </a:ln>
          </p:spPr>
          <p:txBody>
            <a:bodyPr/>
            <a:lstStyle/>
            <a:p>
              <a:endParaRPr lang="ro-RO"/>
            </a:p>
          </p:txBody>
        </p:sp>
        <p:sp>
          <p:nvSpPr>
            <p:cNvPr id="65570" name="Oval 34"/>
            <p:cNvSpPr>
              <a:spLocks noChangeArrowheads="1"/>
            </p:cNvSpPr>
            <p:nvPr/>
          </p:nvSpPr>
          <p:spPr bwMode="auto">
            <a:xfrm>
              <a:off x="5386" y="9698"/>
              <a:ext cx="179" cy="180"/>
            </a:xfrm>
            <a:prstGeom prst="ellipse">
              <a:avLst/>
            </a:prstGeom>
            <a:solidFill>
              <a:srgbClr val="000000"/>
            </a:solidFill>
            <a:ln w="9525">
              <a:solidFill>
                <a:srgbClr val="000000"/>
              </a:solidFill>
              <a:round/>
              <a:headEnd/>
              <a:tailEnd/>
            </a:ln>
          </p:spPr>
          <p:txBody>
            <a:bodyPr/>
            <a:lstStyle/>
            <a:p>
              <a:endParaRPr lang="ro-RO"/>
            </a:p>
          </p:txBody>
        </p:sp>
        <p:sp>
          <p:nvSpPr>
            <p:cNvPr id="65571" name="Oval 35"/>
            <p:cNvSpPr>
              <a:spLocks noChangeArrowheads="1"/>
            </p:cNvSpPr>
            <p:nvPr/>
          </p:nvSpPr>
          <p:spPr bwMode="auto">
            <a:xfrm>
              <a:off x="5436" y="10598"/>
              <a:ext cx="419" cy="360"/>
            </a:xfrm>
            <a:prstGeom prst="ellipse">
              <a:avLst/>
            </a:prstGeom>
            <a:solidFill>
              <a:srgbClr val="FFFFFF"/>
            </a:solidFill>
            <a:ln w="9525">
              <a:solidFill>
                <a:srgbClr val="000000"/>
              </a:solidFill>
              <a:round/>
              <a:headEnd/>
              <a:tailEnd/>
            </a:ln>
          </p:spPr>
          <p:txBody>
            <a:bodyPr/>
            <a:lstStyle/>
            <a:p>
              <a:endParaRPr lang="ro-RO"/>
            </a:p>
          </p:txBody>
        </p:sp>
        <p:sp>
          <p:nvSpPr>
            <p:cNvPr id="65572" name="Line 36"/>
            <p:cNvSpPr>
              <a:spLocks noChangeShapeType="1"/>
            </p:cNvSpPr>
            <p:nvPr/>
          </p:nvSpPr>
          <p:spPr bwMode="auto">
            <a:xfrm>
              <a:off x="4761" y="10614"/>
              <a:ext cx="675" cy="18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ro-RO"/>
            </a:p>
          </p:txBody>
        </p:sp>
        <p:sp>
          <p:nvSpPr>
            <p:cNvPr id="65573" name="Line 37"/>
            <p:cNvSpPr>
              <a:spLocks noChangeShapeType="1"/>
            </p:cNvSpPr>
            <p:nvPr/>
          </p:nvSpPr>
          <p:spPr bwMode="auto">
            <a:xfrm flipV="1">
              <a:off x="5748" y="9878"/>
              <a:ext cx="855"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ro-RO"/>
            </a:p>
          </p:txBody>
        </p:sp>
        <p:sp>
          <p:nvSpPr>
            <p:cNvPr id="65574" name="Line 38"/>
            <p:cNvSpPr>
              <a:spLocks noChangeShapeType="1"/>
            </p:cNvSpPr>
            <p:nvPr/>
          </p:nvSpPr>
          <p:spPr bwMode="auto">
            <a:xfrm flipH="1" flipV="1">
              <a:off x="5736" y="9698"/>
              <a:ext cx="849" cy="18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ro-RO"/>
            </a:p>
          </p:txBody>
        </p:sp>
        <p:grpSp>
          <p:nvGrpSpPr>
            <p:cNvPr id="65575" name="Group 39"/>
            <p:cNvGrpSpPr>
              <a:grpSpLocks/>
            </p:cNvGrpSpPr>
            <p:nvPr/>
          </p:nvGrpSpPr>
          <p:grpSpPr bwMode="auto">
            <a:xfrm>
              <a:off x="8409" y="8798"/>
              <a:ext cx="1078" cy="900"/>
              <a:chOff x="9855" y="7020"/>
              <a:chExt cx="1026" cy="900"/>
            </a:xfrm>
          </p:grpSpPr>
          <p:sp>
            <p:nvSpPr>
              <p:cNvPr id="65576" name="Rectangle 40"/>
              <p:cNvSpPr>
                <a:spLocks noChangeArrowheads="1"/>
              </p:cNvSpPr>
              <p:nvPr/>
            </p:nvSpPr>
            <p:spPr bwMode="auto">
              <a:xfrm>
                <a:off x="9855" y="7020"/>
                <a:ext cx="1026" cy="900"/>
              </a:xfrm>
              <a:prstGeom prst="rect">
                <a:avLst/>
              </a:prstGeom>
              <a:solidFill>
                <a:srgbClr val="FFFFFF"/>
              </a:solidFill>
              <a:ln w="9525">
                <a:solidFill>
                  <a:srgbClr val="000000"/>
                </a:solidFill>
                <a:miter lim="800000"/>
                <a:headEnd/>
                <a:tailEnd/>
              </a:ln>
            </p:spPr>
            <p:txBody>
              <a:bodyPr/>
              <a:lstStyle/>
              <a:p>
                <a:endParaRPr lang="ro-RO"/>
              </a:p>
            </p:txBody>
          </p:sp>
          <p:sp>
            <p:nvSpPr>
              <p:cNvPr id="65577" name="Text Box 41"/>
              <p:cNvSpPr txBox="1">
                <a:spLocks noChangeArrowheads="1"/>
              </p:cNvSpPr>
              <p:nvPr/>
            </p:nvSpPr>
            <p:spPr bwMode="auto">
              <a:xfrm>
                <a:off x="9855" y="7020"/>
                <a:ext cx="1026" cy="360"/>
              </a:xfrm>
              <a:prstGeom prst="rect">
                <a:avLst/>
              </a:prstGeom>
              <a:solidFill>
                <a:srgbClr val="FFFFFF"/>
              </a:solidFill>
              <a:ln w="9525">
                <a:solidFill>
                  <a:srgbClr val="000000"/>
                </a:solidFill>
                <a:miter lim="800000"/>
                <a:headEnd/>
                <a:tailEnd/>
              </a:ln>
            </p:spPr>
            <p:txBody>
              <a:bodyPr/>
              <a:lstStyle/>
              <a:p>
                <a:r>
                  <a:rPr lang="en-US" sz="1000" b="0" i="0" u="none" dirty="0" smtClean="0">
                    <a:solidFill>
                      <a:srgbClr val="40458C"/>
                    </a:solidFill>
                    <a:latin typeface="Tahoma" pitchFamily="34" charset="0"/>
                  </a:rPr>
                  <a:t>Object</a:t>
                </a:r>
                <a:endParaRPr lang="en-US" sz="2400" b="0" i="0" u="none" dirty="0">
                  <a:latin typeface="Tahoma" pitchFamily="34" charset="0"/>
                </a:endParaRPr>
              </a:p>
            </p:txBody>
          </p:sp>
        </p:grpSp>
        <p:grpSp>
          <p:nvGrpSpPr>
            <p:cNvPr id="65578" name="Group 42"/>
            <p:cNvGrpSpPr>
              <a:grpSpLocks/>
            </p:cNvGrpSpPr>
            <p:nvPr/>
          </p:nvGrpSpPr>
          <p:grpSpPr bwMode="auto">
            <a:xfrm>
              <a:off x="2253" y="8798"/>
              <a:ext cx="1078" cy="900"/>
              <a:chOff x="9855" y="7020"/>
              <a:chExt cx="1026" cy="900"/>
            </a:xfrm>
          </p:grpSpPr>
          <p:sp>
            <p:nvSpPr>
              <p:cNvPr id="65579" name="Rectangle 43"/>
              <p:cNvSpPr>
                <a:spLocks noChangeArrowheads="1"/>
              </p:cNvSpPr>
              <p:nvPr/>
            </p:nvSpPr>
            <p:spPr bwMode="auto">
              <a:xfrm>
                <a:off x="9855" y="7020"/>
                <a:ext cx="1026" cy="900"/>
              </a:xfrm>
              <a:prstGeom prst="rect">
                <a:avLst/>
              </a:prstGeom>
              <a:solidFill>
                <a:srgbClr val="FFFFFF"/>
              </a:solidFill>
              <a:ln w="9525">
                <a:solidFill>
                  <a:srgbClr val="000000"/>
                </a:solidFill>
                <a:miter lim="800000"/>
                <a:headEnd/>
                <a:tailEnd/>
              </a:ln>
            </p:spPr>
            <p:txBody>
              <a:bodyPr/>
              <a:lstStyle/>
              <a:p>
                <a:endParaRPr lang="ro-RO"/>
              </a:p>
            </p:txBody>
          </p:sp>
          <p:sp>
            <p:nvSpPr>
              <p:cNvPr id="65580" name="Text Box 44"/>
              <p:cNvSpPr txBox="1">
                <a:spLocks noChangeArrowheads="1"/>
              </p:cNvSpPr>
              <p:nvPr/>
            </p:nvSpPr>
            <p:spPr bwMode="auto">
              <a:xfrm>
                <a:off x="9855" y="7020"/>
                <a:ext cx="1026" cy="360"/>
              </a:xfrm>
              <a:prstGeom prst="rect">
                <a:avLst/>
              </a:prstGeom>
              <a:solidFill>
                <a:srgbClr val="FFFFFF"/>
              </a:solidFill>
              <a:ln w="9525">
                <a:solidFill>
                  <a:srgbClr val="000000"/>
                </a:solidFill>
                <a:miter lim="800000"/>
                <a:headEnd/>
                <a:tailEnd/>
              </a:ln>
            </p:spPr>
            <p:txBody>
              <a:bodyPr/>
              <a:lstStyle/>
              <a:p>
                <a:r>
                  <a:rPr lang="en-US" sz="1000" b="0" i="0" u="none" dirty="0" smtClean="0">
                    <a:solidFill>
                      <a:srgbClr val="40458C"/>
                    </a:solidFill>
                    <a:latin typeface="Tahoma" pitchFamily="34" charset="0"/>
                  </a:rPr>
                  <a:t>Object</a:t>
                </a:r>
                <a:endParaRPr lang="en-US" sz="2400" b="0" i="0" u="none" dirty="0">
                  <a:latin typeface="Tahoma" pitchFamily="34" charset="0"/>
                </a:endParaRPr>
              </a:p>
            </p:txBody>
          </p:sp>
        </p:grpSp>
        <p:sp>
          <p:nvSpPr>
            <p:cNvPr id="65581" name="Line 45"/>
            <p:cNvSpPr>
              <a:spLocks noChangeShapeType="1"/>
            </p:cNvSpPr>
            <p:nvPr/>
          </p:nvSpPr>
          <p:spPr bwMode="auto">
            <a:xfrm flipH="1" flipV="1">
              <a:off x="3336" y="9158"/>
              <a:ext cx="733" cy="1260"/>
            </a:xfrm>
            <a:prstGeom prst="line">
              <a:avLst/>
            </a:prstGeom>
            <a:noFill/>
            <a:ln w="9525">
              <a:solidFill>
                <a:srgbClr val="000000"/>
              </a:solidFill>
              <a:prstDash val="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ro-RO"/>
            </a:p>
          </p:txBody>
        </p:sp>
        <p:sp>
          <p:nvSpPr>
            <p:cNvPr id="65582" name="Line 46"/>
            <p:cNvSpPr>
              <a:spLocks noChangeShapeType="1"/>
            </p:cNvSpPr>
            <p:nvPr/>
          </p:nvSpPr>
          <p:spPr bwMode="auto">
            <a:xfrm flipV="1">
              <a:off x="7725" y="9158"/>
              <a:ext cx="741" cy="720"/>
            </a:xfrm>
            <a:prstGeom prst="line">
              <a:avLst/>
            </a:prstGeom>
            <a:noFill/>
            <a:ln w="9525">
              <a:solidFill>
                <a:srgbClr val="000000"/>
              </a:solidFill>
              <a:prstDash val="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ro-RO"/>
            </a:p>
          </p:txBody>
        </p:sp>
        <p:sp>
          <p:nvSpPr>
            <p:cNvPr id="65583" name="Line 47"/>
            <p:cNvSpPr>
              <a:spLocks noChangeShapeType="1"/>
            </p:cNvSpPr>
            <p:nvPr/>
          </p:nvSpPr>
          <p:spPr bwMode="auto">
            <a:xfrm flipH="1">
              <a:off x="4590" y="9878"/>
              <a:ext cx="627"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ro-RO"/>
            </a:p>
          </p:txBody>
        </p:sp>
        <p:sp>
          <p:nvSpPr>
            <p:cNvPr id="65584" name="Line 48"/>
            <p:cNvSpPr>
              <a:spLocks noChangeShapeType="1"/>
            </p:cNvSpPr>
            <p:nvPr/>
          </p:nvSpPr>
          <p:spPr bwMode="auto">
            <a:xfrm flipV="1">
              <a:off x="5844" y="10418"/>
              <a:ext cx="741"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ro-RO"/>
            </a:p>
          </p:txBody>
        </p:sp>
      </p:grpSp>
    </p:spTree>
    <p:extLst>
      <p:ext uri="{BB962C8B-B14F-4D97-AF65-F5344CB8AC3E}">
        <p14:creationId xmlns:p14="http://schemas.microsoft.com/office/powerpoint/2010/main" val="8008324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65563"/>
                                        </p:tgtEl>
                                        <p:attrNameLst>
                                          <p:attrName>style.visibility</p:attrName>
                                        </p:attrNameLst>
                                      </p:cBhvr>
                                      <p:to>
                                        <p:strVal val="visible"/>
                                      </p:to>
                                    </p:set>
                                    <p:animEffect transition="in" filter="fade">
                                      <p:cBhvr>
                                        <p:cTn id="7" dur="500"/>
                                        <p:tgtEl>
                                          <p:spTgt spid="655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r>
              <a:rPr lang="en-US" dirty="0" smtClean="0"/>
              <a:t>Dialog analysis</a:t>
            </a:r>
            <a:endParaRPr lang="en-US" dirty="0"/>
          </a:p>
        </p:txBody>
      </p:sp>
      <p:sp>
        <p:nvSpPr>
          <p:cNvPr id="194563" name="Rectangle 3"/>
          <p:cNvSpPr>
            <a:spLocks noGrp="1" noChangeArrowheads="1"/>
          </p:cNvSpPr>
          <p:nvPr>
            <p:ph type="body" idx="1"/>
          </p:nvPr>
        </p:nvSpPr>
        <p:spPr/>
        <p:txBody>
          <a:bodyPr/>
          <a:lstStyle/>
          <a:p>
            <a:r>
              <a:rPr lang="en-US" sz="2800" u="sng" dirty="0" smtClean="0"/>
              <a:t>Tangibility</a:t>
            </a:r>
            <a:endParaRPr lang="en-US" sz="2800" u="sng" dirty="0"/>
          </a:p>
          <a:p>
            <a:pPr lvl="1"/>
            <a:r>
              <a:rPr lang="en-US" sz="2400" dirty="0" smtClean="0"/>
              <a:t>Can we reach the desired state from current state?</a:t>
            </a:r>
            <a:endParaRPr lang="en-US" sz="2400" dirty="0"/>
          </a:p>
          <a:p>
            <a:pPr lvl="1"/>
            <a:endParaRPr lang="en-US" sz="2400" dirty="0"/>
          </a:p>
          <a:p>
            <a:r>
              <a:rPr lang="en-US" sz="2800" u="sng" dirty="0" smtClean="0"/>
              <a:t>Reversibility</a:t>
            </a:r>
            <a:endParaRPr lang="en-US" sz="2800" u="sng" dirty="0"/>
          </a:p>
          <a:p>
            <a:pPr lvl="1"/>
            <a:r>
              <a:rPr lang="en-US" sz="2400" dirty="0" smtClean="0"/>
              <a:t>Can we reach the previous state?</a:t>
            </a:r>
          </a:p>
          <a:p>
            <a:pPr lvl="1"/>
            <a:endParaRPr lang="en-US" sz="2400" dirty="0"/>
          </a:p>
          <a:p>
            <a:r>
              <a:rPr lang="en-US" sz="2800" u="sng" dirty="0" smtClean="0"/>
              <a:t>Dangerous states avoidance</a:t>
            </a:r>
            <a:endParaRPr lang="en-US" sz="2800" dirty="0"/>
          </a:p>
          <a:p>
            <a:pPr lvl="1"/>
            <a:r>
              <a:rPr lang="en-US" sz="2400" dirty="0" smtClean="0"/>
              <a:t>Difficult to ensure</a:t>
            </a:r>
            <a:endParaRPr lang="en-US" sz="2400" dirty="0"/>
          </a:p>
        </p:txBody>
      </p:sp>
      <p:pic>
        <p:nvPicPr>
          <p:cNvPr id="194564" name="Picture 4" descr="MCj0078726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6375" y="1341438"/>
            <a:ext cx="1317625" cy="1335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565" name="Picture 5" descr="MCBS01885_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5113" y="3213100"/>
            <a:ext cx="877887" cy="8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566" name="Picture 6" descr="MCj0104738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89888" y="4797425"/>
            <a:ext cx="1154112"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59764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Seeheim</a:t>
            </a:r>
            <a:r>
              <a:rPr lang="en-US" dirty="0" smtClean="0"/>
              <a:t> model</a:t>
            </a:r>
            <a:endParaRPr lang="ro-RO" dirty="0"/>
          </a:p>
        </p:txBody>
      </p:sp>
      <p:sp>
        <p:nvSpPr>
          <p:cNvPr id="4" name="TextBox 3"/>
          <p:cNvSpPr txBox="1"/>
          <p:nvPr/>
        </p:nvSpPr>
        <p:spPr>
          <a:xfrm>
            <a:off x="3200400" y="4876800"/>
            <a:ext cx="3814763" cy="923330"/>
          </a:xfrm>
          <a:prstGeom prst="rect">
            <a:avLst/>
          </a:prstGeom>
          <a:noFill/>
        </p:spPr>
        <p:txBody>
          <a:bodyPr wrap="square" rtlCol="0">
            <a:spAutoFit/>
          </a:bodyPr>
          <a:lstStyle/>
          <a:p>
            <a:r>
              <a:rPr lang="en-US" dirty="0" smtClean="0"/>
              <a:t>Allows rapid semantic feedback (by by-passing the dialogue control in some situations)</a:t>
            </a:r>
            <a:endParaRPr lang="ro-RO" dirty="0"/>
          </a:p>
        </p:txBody>
      </p:sp>
      <p:sp>
        <p:nvSpPr>
          <p:cNvPr id="6" name="Up Arrow 5"/>
          <p:cNvSpPr/>
          <p:nvPr/>
        </p:nvSpPr>
        <p:spPr>
          <a:xfrm>
            <a:off x="4590183" y="4104770"/>
            <a:ext cx="147637" cy="772030"/>
          </a:xfrm>
          <a:prstGeom prst="up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900" y="2514600"/>
            <a:ext cx="7834746" cy="1871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55087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Seeheim</a:t>
            </a:r>
            <a:r>
              <a:rPr lang="en-US" dirty="0" smtClean="0"/>
              <a:t> model</a:t>
            </a:r>
            <a:endParaRPr lang="ro-RO" dirty="0"/>
          </a:p>
        </p:txBody>
      </p:sp>
      <p:sp>
        <p:nvSpPr>
          <p:cNvPr id="3" name="Content Placeholder 2"/>
          <p:cNvSpPr>
            <a:spLocks noGrp="1"/>
          </p:cNvSpPr>
          <p:nvPr>
            <p:ph idx="1"/>
          </p:nvPr>
        </p:nvSpPr>
        <p:spPr/>
        <p:txBody>
          <a:bodyPr>
            <a:normAutofit fontScale="85000" lnSpcReduction="20000"/>
          </a:bodyPr>
          <a:lstStyle/>
          <a:p>
            <a:r>
              <a:rPr lang="en-US" dirty="0" smtClean="0"/>
              <a:t>the </a:t>
            </a:r>
            <a:r>
              <a:rPr lang="en-US" u="sng" dirty="0"/>
              <a:t>Applicatio</a:t>
            </a:r>
            <a:r>
              <a:rPr lang="en-US" dirty="0"/>
              <a:t>n covers the domain-dependent functions and concepts of the </a:t>
            </a:r>
            <a:r>
              <a:rPr lang="en-US" dirty="0" smtClean="0"/>
              <a:t>system.</a:t>
            </a:r>
          </a:p>
          <a:p>
            <a:endParaRPr lang="en-US" dirty="0" smtClean="0"/>
          </a:p>
          <a:p>
            <a:r>
              <a:rPr lang="en-US" dirty="0" smtClean="0"/>
              <a:t>The </a:t>
            </a:r>
            <a:r>
              <a:rPr lang="en-US" u="sng" dirty="0"/>
              <a:t>Application Interface Model </a:t>
            </a:r>
            <a:r>
              <a:rPr lang="en-US" dirty="0"/>
              <a:t>describes the Application semantics from the viewpoint of the user interface: it describes the data structures and the procedures that the Application exports to the user interface as well as constraints on the procedures sequencing. </a:t>
            </a:r>
            <a:endParaRPr lang="en-US" dirty="0" smtClean="0"/>
          </a:p>
          <a:p>
            <a:endParaRPr lang="en-US" dirty="0" smtClean="0"/>
          </a:p>
          <a:p>
            <a:r>
              <a:rPr lang="en-US" dirty="0" smtClean="0"/>
              <a:t>The </a:t>
            </a:r>
            <a:r>
              <a:rPr lang="en-US" u="sng" dirty="0"/>
              <a:t>Presentation</a:t>
            </a:r>
            <a:r>
              <a:rPr lang="en-US" dirty="0"/>
              <a:t> defines the behavior of the system as perceived and manipulated by the user. </a:t>
            </a:r>
            <a:endParaRPr lang="en-US" dirty="0" smtClean="0"/>
          </a:p>
          <a:p>
            <a:endParaRPr lang="en-US" dirty="0" smtClean="0"/>
          </a:p>
          <a:p>
            <a:r>
              <a:rPr lang="en-US" dirty="0" smtClean="0"/>
              <a:t>The </a:t>
            </a:r>
            <a:r>
              <a:rPr lang="en-US" u="sng" dirty="0"/>
              <a:t>Dialogue Control </a:t>
            </a:r>
            <a:r>
              <a:rPr lang="en-US" dirty="0"/>
              <a:t>-</a:t>
            </a:r>
            <a:r>
              <a:rPr lang="en-US" dirty="0" smtClean="0"/>
              <a:t> </a:t>
            </a:r>
            <a:r>
              <a:rPr lang="en-US" dirty="0"/>
              <a:t>a mediator between the Application Interface Model and the Presentation. </a:t>
            </a:r>
            <a:endParaRPr lang="en-US" dirty="0" smtClean="0"/>
          </a:p>
          <a:p>
            <a:endParaRPr lang="en-US" dirty="0" smtClean="0"/>
          </a:p>
          <a:p>
            <a:r>
              <a:rPr lang="en-US" dirty="0" smtClean="0"/>
              <a:t>The </a:t>
            </a:r>
            <a:r>
              <a:rPr lang="en-US" dirty="0"/>
              <a:t>little </a:t>
            </a:r>
            <a:r>
              <a:rPr lang="en-US" dirty="0" smtClean="0"/>
              <a:t>box - the </a:t>
            </a:r>
            <a:r>
              <a:rPr lang="en-US" dirty="0"/>
              <a:t>possibility for the Application Interface Model to bypass the Dialogue Control in order to improve </a:t>
            </a:r>
            <a:r>
              <a:rPr lang="en-US" dirty="0" smtClean="0"/>
              <a:t>performance, but it remains </a:t>
            </a:r>
            <a:r>
              <a:rPr lang="en-US" dirty="0"/>
              <a:t>the initiator of this one-way direct link. </a:t>
            </a:r>
            <a:endParaRPr lang="ro-RO" dirty="0"/>
          </a:p>
          <a:p>
            <a:endParaRPr lang="ro-RO" dirty="0"/>
          </a:p>
        </p:txBody>
      </p:sp>
    </p:spTree>
    <p:extLst>
      <p:ext uri="{BB962C8B-B14F-4D97-AF65-F5344CB8AC3E}">
        <p14:creationId xmlns:p14="http://schemas.microsoft.com/office/powerpoint/2010/main" val="36732816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Seeheim</a:t>
            </a:r>
            <a:r>
              <a:rPr lang="en-US" dirty="0" smtClean="0"/>
              <a:t> model - discussion</a:t>
            </a:r>
            <a:endParaRPr lang="ro-RO" dirty="0"/>
          </a:p>
        </p:txBody>
      </p:sp>
      <p:sp>
        <p:nvSpPr>
          <p:cNvPr id="3" name="Content Placeholder 2"/>
          <p:cNvSpPr>
            <a:spLocks noGrp="1"/>
          </p:cNvSpPr>
          <p:nvPr>
            <p:ph idx="1"/>
          </p:nvPr>
        </p:nvSpPr>
        <p:spPr/>
        <p:txBody>
          <a:bodyPr/>
          <a:lstStyle/>
          <a:p>
            <a:r>
              <a:rPr lang="en-US" dirty="0" err="1" smtClean="0"/>
              <a:t>Seeheim</a:t>
            </a:r>
            <a:r>
              <a:rPr lang="en-US" dirty="0" smtClean="0"/>
              <a:t> model </a:t>
            </a:r>
            <a:r>
              <a:rPr lang="en-US" dirty="0" err="1" smtClean="0"/>
              <a:t>vs</a:t>
            </a:r>
            <a:r>
              <a:rPr lang="en-US" dirty="0" smtClean="0"/>
              <a:t> MVC</a:t>
            </a:r>
          </a:p>
          <a:p>
            <a:endParaRPr lang="en-US" dirty="0"/>
          </a:p>
          <a:p>
            <a:r>
              <a:rPr lang="en-US" dirty="0" err="1" smtClean="0"/>
              <a:t>Seeheim</a:t>
            </a:r>
            <a:r>
              <a:rPr lang="en-US" dirty="0" smtClean="0"/>
              <a:t> model </a:t>
            </a:r>
            <a:r>
              <a:rPr lang="en-US" dirty="0" err="1" smtClean="0"/>
              <a:t>vs</a:t>
            </a:r>
            <a:r>
              <a:rPr lang="en-US" dirty="0" smtClean="0"/>
              <a:t> compilers design</a:t>
            </a:r>
            <a:endParaRPr lang="ro-RO" dirty="0"/>
          </a:p>
        </p:txBody>
      </p:sp>
    </p:spTree>
    <p:extLst>
      <p:ext uri="{BB962C8B-B14F-4D97-AF65-F5344CB8AC3E}">
        <p14:creationId xmlns:p14="http://schemas.microsoft.com/office/powerpoint/2010/main" val="28093632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Seeheim</a:t>
            </a:r>
            <a:r>
              <a:rPr lang="en-US" dirty="0" smtClean="0"/>
              <a:t> Model</a:t>
            </a:r>
            <a:endParaRPr lang="ro-RO" dirty="0"/>
          </a:p>
        </p:txBody>
      </p:sp>
      <p:sp>
        <p:nvSpPr>
          <p:cNvPr id="3" name="Content Placeholder 2"/>
          <p:cNvSpPr>
            <a:spLocks noGrp="1"/>
          </p:cNvSpPr>
          <p:nvPr>
            <p:ph idx="1"/>
          </p:nvPr>
        </p:nvSpPr>
        <p:spPr/>
        <p:txBody>
          <a:bodyPr>
            <a:normAutofit fontScale="92500" lnSpcReduction="10000"/>
          </a:bodyPr>
          <a:lstStyle/>
          <a:p>
            <a:r>
              <a:rPr lang="en-US" dirty="0"/>
              <a:t>The model </a:t>
            </a:r>
            <a:r>
              <a:rPr lang="en-US" dirty="0" smtClean="0"/>
              <a:t>- </a:t>
            </a:r>
            <a:r>
              <a:rPr lang="en-US" dirty="0"/>
              <a:t>a framework for pure functional partitioning that opened the way to a large number of interpretations. </a:t>
            </a:r>
            <a:endParaRPr lang="en-US" dirty="0" smtClean="0"/>
          </a:p>
          <a:p>
            <a:endParaRPr lang="en-US" dirty="0" smtClean="0"/>
          </a:p>
          <a:p>
            <a:r>
              <a:rPr lang="en-US" dirty="0" smtClean="0"/>
              <a:t>in </a:t>
            </a:r>
            <a:r>
              <a:rPr lang="en-US" dirty="0"/>
              <a:t>the mid-eighties, user-system interaction was primarily viewed as a language-based dialogue (very few User Interface Management Systems were based on the event paradigm</a:t>
            </a:r>
            <a:r>
              <a:rPr lang="en-US" dirty="0" smtClean="0"/>
              <a:t>)</a:t>
            </a:r>
          </a:p>
          <a:p>
            <a:endParaRPr lang="en-US" dirty="0" smtClean="0"/>
          </a:p>
          <a:p>
            <a:r>
              <a:rPr lang="en-US" dirty="0" smtClean="0"/>
              <a:t> </a:t>
            </a:r>
            <a:r>
              <a:rPr lang="en-US" dirty="0"/>
              <a:t>the role of each component was roughly described as the semantic, syntactic and lexical aspects of the interaction, and the overall control structure of the system was assimilated as a pipe-line scheme</a:t>
            </a:r>
            <a:r>
              <a:rPr lang="en-US" dirty="0" smtClean="0"/>
              <a:t>.</a:t>
            </a:r>
          </a:p>
          <a:p>
            <a:endParaRPr lang="en-US" dirty="0" smtClean="0"/>
          </a:p>
          <a:p>
            <a:r>
              <a:rPr lang="en-US" dirty="0" smtClean="0"/>
              <a:t>advanced </a:t>
            </a:r>
            <a:r>
              <a:rPr lang="en-US" dirty="0"/>
              <a:t>compilation techniques </a:t>
            </a:r>
            <a:r>
              <a:rPr lang="en-US" dirty="0" smtClean="0"/>
              <a:t>were used to </a:t>
            </a:r>
            <a:r>
              <a:rPr lang="en-US" dirty="0"/>
              <a:t>the automatic generation of user interfaces.</a:t>
            </a:r>
            <a:endParaRPr lang="ro-RO" dirty="0"/>
          </a:p>
        </p:txBody>
      </p:sp>
    </p:spTree>
    <p:extLst>
      <p:ext uri="{BB962C8B-B14F-4D97-AF65-F5344CB8AC3E}">
        <p14:creationId xmlns:p14="http://schemas.microsoft.com/office/powerpoint/2010/main" val="41055112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14511</TotalTime>
  <Words>3130</Words>
  <Application>Microsoft Office PowerPoint</Application>
  <PresentationFormat>On-screen Show (4:3)</PresentationFormat>
  <Paragraphs>542</Paragraphs>
  <Slides>55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57" baseType="lpstr">
      <vt:lpstr>Clarity</vt:lpstr>
      <vt:lpstr>Equation</vt:lpstr>
      <vt:lpstr>Dialog MODELS, description languages and notations</vt:lpstr>
      <vt:lpstr>Agenda</vt:lpstr>
      <vt:lpstr>Dialog models</vt:lpstr>
      <vt:lpstr>The Seeheim Model</vt:lpstr>
      <vt:lpstr>The Seeheim Model</vt:lpstr>
      <vt:lpstr>Seeheim model</vt:lpstr>
      <vt:lpstr>The Seeheim model</vt:lpstr>
      <vt:lpstr>The Seeheim model - discussion</vt:lpstr>
      <vt:lpstr>The Seeheim Model</vt:lpstr>
      <vt:lpstr>The Seeheim model</vt:lpstr>
      <vt:lpstr>THE ARCH/SLINKY MODEL  </vt:lpstr>
      <vt:lpstr>THE ARCH/SLINKY MODEL</vt:lpstr>
      <vt:lpstr>THE ARCH/SLINKY MODEL</vt:lpstr>
      <vt:lpstr>THE ARCH/SLINKY MODEL</vt:lpstr>
      <vt:lpstr>THE ARCH/SLINKY MODEL</vt:lpstr>
      <vt:lpstr>THE ARCH/SLINKY MODEL</vt:lpstr>
      <vt:lpstr>THE ARCH/SLINKY MODEL</vt:lpstr>
      <vt:lpstr>THE ARCH/SLINKY MODEL</vt:lpstr>
      <vt:lpstr>AGENT-BASED MODELS </vt:lpstr>
      <vt:lpstr>MVC</vt:lpstr>
      <vt:lpstr>MVC</vt:lpstr>
      <vt:lpstr>PAC (Presentation, Abstraction, Control)</vt:lpstr>
      <vt:lpstr>PAC Example</vt:lpstr>
      <vt:lpstr>Dialog notations</vt:lpstr>
      <vt:lpstr>The interaction (dialogue)</vt:lpstr>
      <vt:lpstr>The Dialog</vt:lpstr>
      <vt:lpstr>The Dialog</vt:lpstr>
      <vt:lpstr>Dialog notations</vt:lpstr>
      <vt:lpstr>Dialog formal specification approaches</vt:lpstr>
      <vt:lpstr>State-transition Networks</vt:lpstr>
      <vt:lpstr>State-transition Network</vt:lpstr>
      <vt:lpstr>Complex systems…</vt:lpstr>
      <vt:lpstr>Concurrent dialogues</vt:lpstr>
      <vt:lpstr>Bold &amp; italic</vt:lpstr>
      <vt:lpstr>Bold, italic &amp; underline</vt:lpstr>
      <vt:lpstr>Forced exit</vt:lpstr>
      <vt:lpstr>Help menu</vt:lpstr>
      <vt:lpstr>Augmented Transition Networks(ATN)</vt:lpstr>
      <vt:lpstr>Flow diagrams</vt:lpstr>
      <vt:lpstr>Flow diagrams symbols</vt:lpstr>
      <vt:lpstr>Flow diagrams symbols</vt:lpstr>
      <vt:lpstr>Flow diagram - example</vt:lpstr>
      <vt:lpstr>JSD Diagrams (Jackson Structured Diagram)</vt:lpstr>
      <vt:lpstr>Context Independent Grammars</vt:lpstr>
      <vt:lpstr>Dialog specification notation classification</vt:lpstr>
      <vt:lpstr>Events</vt:lpstr>
      <vt:lpstr>Events</vt:lpstr>
      <vt:lpstr>Statecharts</vt:lpstr>
      <vt:lpstr>Dialog specification notation classification</vt:lpstr>
      <vt:lpstr>Process algebra</vt:lpstr>
      <vt:lpstr>Process algebra (2)</vt:lpstr>
      <vt:lpstr>Process algebra(3)</vt:lpstr>
      <vt:lpstr>Petri Nets</vt:lpstr>
      <vt:lpstr>Petri nets in objects</vt:lpstr>
      <vt:lpstr>Dialog analysis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Dialog description languages and notations</dc:title>
  <dc:creator>Adriana</dc:creator>
  <cp:lastModifiedBy>Adriana</cp:lastModifiedBy>
  <cp:revision>134</cp:revision>
  <dcterms:created xsi:type="dcterms:W3CDTF">2013-01-21T09:20:53Z</dcterms:created>
  <dcterms:modified xsi:type="dcterms:W3CDTF">2013-03-29T09:19:52Z</dcterms:modified>
</cp:coreProperties>
</file>